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9" r:id="rId5"/>
    <p:sldId id="259" r:id="rId6"/>
    <p:sldId id="262" r:id="rId7"/>
    <p:sldId id="263" r:id="rId8"/>
    <p:sldId id="288" r:id="rId9"/>
    <p:sldId id="264" r:id="rId10"/>
    <p:sldId id="267" r:id="rId11"/>
    <p:sldId id="268" r:id="rId12"/>
    <p:sldId id="269" r:id="rId13"/>
    <p:sldId id="271" r:id="rId14"/>
    <p:sldId id="272" r:id="rId15"/>
    <p:sldId id="274" r:id="rId16"/>
    <p:sldId id="275" r:id="rId17"/>
    <p:sldId id="307" r:id="rId18"/>
    <p:sldId id="278" r:id="rId19"/>
    <p:sldId id="279" r:id="rId20"/>
    <p:sldId id="280" r:id="rId21"/>
    <p:sldId id="281" r:id="rId22"/>
    <p:sldId id="286" r:id="rId23"/>
    <p:sldId id="287" r:id="rId24"/>
    <p:sldId id="282" r:id="rId25"/>
    <p:sldId id="283" r:id="rId26"/>
    <p:sldId id="284" r:id="rId27"/>
    <p:sldId id="285"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705" autoAdjust="0"/>
  </p:normalViewPr>
  <p:slideViewPr>
    <p:cSldViewPr snapToGrid="0">
      <p:cViewPr>
        <p:scale>
          <a:sx n="75" d="100"/>
          <a:sy n="75" d="100"/>
        </p:scale>
        <p:origin x="6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7" Type="http://schemas.openxmlformats.org/officeDocument/2006/relationships/image" Target="../media/image12.emf"/><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Ok let’s begin our presentation.</a:t>
            </a:r>
            <a:endParaRPr lang="en-US" altLang="zh-CN"/>
          </a:p>
          <a:p>
            <a:r>
              <a:rPr lang="en-US" altLang="zh-CN"/>
              <a:t>My name is Hui Zeng, I am from National University of Defense Technology, China.</a:t>
            </a:r>
            <a:endParaRPr lang="en-US" altLang="zh-CN"/>
          </a:p>
          <a:p>
            <a:r>
              <a:rPr lang="en-US" altLang="zh-CN"/>
              <a:t>Today, I would like to present our work “Never too late: Tracing and Mitigating Backdoor Attacks in Federated Learning”.</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So there is a new question</a:t>
            </a:r>
            <a:endParaRPr lang="en-US" altLang="zh-CN"/>
          </a:p>
          <a:p>
            <a:r>
              <a:rPr lang="en-US" altLang="zh-CN"/>
              <a:t>how to mitigate OMBA, </a:t>
            </a:r>
            <a:endParaRPr lang="en-US" altLang="zh-CN"/>
          </a:p>
          <a:p>
            <a:endParaRPr lang="en-US" altLang="zh-CN"/>
          </a:p>
          <a:p>
            <a:r>
              <a:rPr lang="en-US" altLang="zh-CN"/>
              <a:t>One idea is that, can we prevent the backdoor attack injected into the global model</a:t>
            </a:r>
            <a:endParaRPr lang="en-US" altLang="zh-CN"/>
          </a:p>
          <a:p>
            <a:endParaRPr lang="en-US" altLang="zh-CN"/>
          </a:p>
          <a:p>
            <a:r>
              <a:rPr lang="en-US" altLang="zh-CN"/>
              <a:t>unfortunately, </a:t>
            </a:r>
            <a:endParaRPr lang="en-US" altLang="zh-CN"/>
          </a:p>
          <a:p>
            <a:r>
              <a:rPr lang="en-US" altLang="zh-CN"/>
              <a:t>Acccording to the observation 1 and observation 2</a:t>
            </a:r>
            <a:endParaRPr lang="en-US" altLang="zh-CN"/>
          </a:p>
          <a:p>
            <a:endParaRPr lang="en-US" altLang="zh-CN"/>
          </a:p>
          <a:p>
            <a:r>
              <a:rPr lang="en-US" altLang="zh-CN"/>
              <a:t>We are unwilling to conclude that the cracks on the fence are unavoidable, and existing proactive defense is ineffective</a:t>
            </a:r>
            <a:endParaRPr lang="en-US" altLang="zh-CN"/>
          </a:p>
          <a:p>
            <a:endParaRPr lang="en-US" altLang="zh-CN"/>
          </a:p>
          <a:p>
            <a:r>
              <a:rPr lang="en-US" altLang="zh-CN"/>
              <a:t>So how to what can we do?</a:t>
            </a:r>
            <a:endParaRPr lang="en-US" altLang="zh-CN"/>
          </a:p>
          <a:p>
            <a:endParaRPr lang="en-US" altLang="zh-CN"/>
          </a:p>
          <a:p>
            <a:r>
              <a:rPr lang="en-US" altLang="zh-CN"/>
              <a:t>Inspired by the idiom mentioned above, it’s never too late to mitigate the backdoors when you find the federated learning model is attacked.</a:t>
            </a:r>
            <a:endParaRPr lang="en-US" altLang="zh-CN"/>
          </a:p>
          <a:p>
            <a:r>
              <a:rPr lang="en-US" altLang="zh-CN"/>
              <a:t>We wonder if we could provide a remedy in time after we find the global model have been injected a backdoor.</a:t>
            </a:r>
            <a:endParaRPr lang="en-US" altLang="zh-CN"/>
          </a:p>
          <a:p>
            <a:endParaRPr lang="en-US" altLang="zh-CN"/>
          </a:p>
          <a:p>
            <a:endParaRPr lang="en-US" altLang="zh-CN"/>
          </a:p>
          <a:p>
            <a:endParaRPr lang="en-US" altLang="zh-CN"/>
          </a:p>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Based on this, we provide our solution. </a:t>
            </a:r>
            <a:endParaRPr lang="en-US" altLang="zh-CN"/>
          </a:p>
          <a:p>
            <a:r>
              <a:rPr lang="en-US" altLang="zh-CN"/>
              <a:t>we predefine some assumptions </a:t>
            </a:r>
            <a:endParaRPr lang="en-US" altLang="zh-CN"/>
          </a:p>
          <a:p>
            <a:r>
              <a:rPr lang="en-US" altLang="zh-CN"/>
              <a:t>firstly, for attackers, we assume that the attackers may conspire with each other so that they have the ability to adopt OMBA</a:t>
            </a:r>
            <a:endParaRPr lang="en-US" altLang="zh-CN"/>
          </a:p>
          <a:p>
            <a:r>
              <a:rPr lang="en-US" altLang="zh-CN"/>
              <a:t>secondly, for the defender, we assume the backdoor is invoked, but we do not know what exactly it is.</a:t>
            </a:r>
            <a:endParaRPr lang="en-US" altLang="zh-CN"/>
          </a:p>
          <a:p>
            <a:r>
              <a:rPr lang="en-US" altLang="zh-CN"/>
              <a:t>the central server has access to the training records, including global models and local updates in each round</a:t>
            </a:r>
            <a:endParaRPr lang="en-US" altLang="zh-CN"/>
          </a:p>
          <a:p>
            <a:endParaRPr lang="en-US" altLang="zh-CN"/>
          </a:p>
          <a:p>
            <a:r>
              <a:rPr lang="en-US" altLang="zh-CN"/>
              <a:t>One basic idea of the remedy is that can we find the poisoned model uploaded by attackers and remove them </a:t>
            </a:r>
            <a:endParaRPr lang="en-US" altLang="zh-CN"/>
          </a:p>
          <a:p>
            <a:r>
              <a:rPr lang="en-US" altLang="zh-CN"/>
              <a:t>which can be sumarize as two goals:</a:t>
            </a:r>
            <a:endParaRPr lang="en-US" altLang="zh-CN"/>
          </a:p>
          <a:p>
            <a:endParaRPr lang="en-US" altLang="zh-CN"/>
          </a:p>
          <a:p>
            <a:r>
              <a:rPr lang="en-US" altLang="zh-CN"/>
              <a:t>tracing and mitigating, for tracing we want to know when and who perform the attacks in the training process and find the poisoned local models.</a:t>
            </a:r>
            <a:endParaRPr lang="en-US" altLang="zh-CN"/>
          </a:p>
          <a:p>
            <a:r>
              <a:rPr lang="en-US" altLang="zh-CN"/>
              <a:t>then based on the tracing results, we want to know how to remove the hidden backdoor.</a:t>
            </a:r>
            <a:endParaRPr lang="en-US" altLang="zh-CN"/>
          </a:p>
          <a:p>
            <a:endParaRPr lang="en-US" altLang="zh-CN"/>
          </a:p>
          <a:p>
            <a:r>
              <a:rPr lang="en-US" altLang="zh-CN"/>
              <a:t>However, we have the following challenges to achieve these two goals</a:t>
            </a:r>
            <a:endParaRPr lang="en-US" altLang="zh-CN"/>
          </a:p>
          <a:p>
            <a:endParaRPr lang="en-US" altLang="zh-CN"/>
          </a:p>
          <a:p>
            <a:r>
              <a:rPr lang="en-US" altLang="zh-CN"/>
              <a:t>firstly , backdoor inheritance, </a:t>
            </a:r>
            <a:endParaRPr lang="en-US" altLang="zh-CN"/>
          </a:p>
          <a:p>
            <a:r>
              <a:rPr lang="en-US" altLang="zh-CN"/>
              <a:t>once a global model is poisoned, all the subsquent models trained based on it are poisoned. </a:t>
            </a:r>
            <a:endParaRPr lang="en-US" altLang="zh-CN"/>
          </a:p>
          <a:p>
            <a:r>
              <a:rPr lang="en-US" altLang="zh-CN"/>
              <a:t>Considering such a chained learning process, It’s hard to know the attack rounds.</a:t>
            </a:r>
            <a:endParaRPr lang="en-US" altLang="zh-CN"/>
          </a:p>
          <a:p>
            <a:endParaRPr lang="en-US" altLang="zh-CN"/>
          </a:p>
          <a:p>
            <a:r>
              <a:rPr lang="en-US" altLang="zh-CN"/>
              <a:t>Secondly, Stochastic /ste ‘kastic/ attack,</a:t>
            </a:r>
            <a:endParaRPr lang="en-US" altLang="zh-CN"/>
          </a:p>
          <a:p>
            <a:r>
              <a:rPr lang="en-US" altLang="zh-CN"/>
              <a:t>the participants are free to join the training process in federated learning, </a:t>
            </a:r>
            <a:endParaRPr lang="en-US" altLang="zh-CN"/>
          </a:p>
          <a:p>
            <a:r>
              <a:rPr lang="en-US" altLang="zh-CN"/>
              <a:t>the attackers are also freely choose the shot time, such dual-stochastic /djuel ste’kastic/ property makes the attack time non-deterministic</a:t>
            </a:r>
            <a:endParaRPr lang="en-US" altLang="zh-CN"/>
          </a:p>
          <a:p>
            <a:endParaRPr lang="en-US" altLang="zh-CN"/>
          </a:p>
          <a:p>
            <a:r>
              <a:rPr lang="en-US" altLang="zh-CN"/>
              <a:t>Thirdly, inaccessible training  data, the privacy-preserving tenet deters most of the existing backdoor defense tools. we could not direct use these tools to remove the backdoor.</a:t>
            </a:r>
            <a:endParaRPr lang="en-US" altLang="zh-CN"/>
          </a:p>
          <a:p>
            <a:endParaRPr lang="en-US" altLang="zh-CN"/>
          </a:p>
          <a:p>
            <a:r>
              <a:rPr lang="en-US" altLang="zh-CN"/>
              <a:t>   </a:t>
            </a:r>
            <a:endParaRPr lang="en-US" altLang="zh-CN"/>
          </a:p>
          <a:p>
            <a:r>
              <a:rPr lang="en-US" altLang="zh-CN">
                <a:sym typeface="+mn-ea"/>
              </a:rPr>
              <a:t>To achieve these goals</a:t>
            </a:r>
            <a:endParaRPr lang="en-US" altLang="zh-CN">
              <a:sym typeface="+mn-ea"/>
            </a:endParaRPr>
          </a:p>
          <a:p>
            <a:r>
              <a:rPr lang="en-US" altLang="zh-CN">
                <a:sym typeface="+mn-ea"/>
              </a:rPr>
              <a:t>We provide some strawman solutions</a:t>
            </a:r>
            <a:endParaRPr lang="en-US" altLang="zh-CN"/>
          </a:p>
          <a:p>
            <a:r>
              <a:rPr lang="en-US" altLang="zh-CN">
                <a:sym typeface="+mn-ea"/>
              </a:rPr>
              <a:t>Can we directly seperate the poisoned local updates by using clustering based method, if we could seperate them out, we can directly obtain when and who perform the attacks.  Unfortunately, we are failed, this shows that we can not seperate the poisoned and benign local models.</a:t>
            </a:r>
            <a:endParaRPr lang="en-US" altLang="zh-CN"/>
          </a:p>
          <a:p>
            <a:r>
              <a:rPr lang="en-US" altLang="zh-CN">
                <a:sym typeface="+mn-ea"/>
              </a:rPr>
              <a:t>another is that using fine-tuning and post-training method to get clean model, however, we do not have any clean samples according to the privacy-preserving tenet of the federated learning.</a:t>
            </a:r>
            <a:endParaRPr lang="en-US" altLang="zh-CN"/>
          </a:p>
          <a:p>
            <a:endParaRPr lang="en-US" altLang="zh-CN"/>
          </a:p>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So we provide our solution, </a:t>
            </a:r>
            <a:endParaRPr lang="en-US" altLang="zh-CN"/>
          </a:p>
          <a:p>
            <a:r>
              <a:rPr lang="en-US" altLang="zh-CN"/>
              <a:t>According to our goals, we try to solve three problems, when who and how,</a:t>
            </a:r>
            <a:endParaRPr lang="en-US" altLang="zh-CN"/>
          </a:p>
          <a:p>
            <a:endParaRPr lang="en-US" altLang="zh-CN"/>
          </a:p>
          <a:p>
            <a:r>
              <a:rPr lang="en-US" altLang="zh-CN"/>
              <a:t>For when, </a:t>
            </a:r>
            <a:endParaRPr lang="en-US" altLang="zh-CN"/>
          </a:p>
          <a:p>
            <a:r>
              <a:rPr lang="en-US" altLang="zh-CN"/>
              <a:t>We consider a import clue for identifing an attack is the similar output on poisoned samples</a:t>
            </a:r>
            <a:endParaRPr lang="en-US" altLang="zh-CN"/>
          </a:p>
          <a:p>
            <a:r>
              <a:rPr lang="en-US" altLang="zh-CN"/>
              <a:t>If there is an attack, the model output on poisoned samples will become more similar with the founded poisoned model</a:t>
            </a:r>
            <a:endParaRPr lang="en-US" altLang="zh-CN"/>
          </a:p>
          <a:p>
            <a:endParaRPr lang="en-US" altLang="zh-CN"/>
          </a:p>
          <a:p>
            <a:r>
              <a:rPr lang="en-US" altLang="zh-CN"/>
              <a:t>For who,</a:t>
            </a:r>
            <a:endParaRPr lang="en-US" altLang="zh-CN"/>
          </a:p>
          <a:p>
            <a:r>
              <a:rPr lang="en-US" altLang="zh-CN"/>
              <a:t>If we know the attack rounds, we consider that the attacker will appear more frequently than other benign participants</a:t>
            </a:r>
            <a:endParaRPr lang="en-US" altLang="zh-CN"/>
          </a:p>
          <a:p>
            <a:endParaRPr lang="en-US" altLang="zh-CN"/>
          </a:p>
          <a:p>
            <a:r>
              <a:rPr lang="en-US" altLang="zh-CN"/>
              <a:t>For how</a:t>
            </a:r>
            <a:endParaRPr lang="en-US" altLang="zh-CN"/>
          </a:p>
          <a:p>
            <a:r>
              <a:rPr lang="en-US" altLang="zh-CN"/>
              <a:t>based on the addtive aggregation algorithm, we can substract the malicious updates.</a:t>
            </a:r>
            <a:endParaRPr lang="en-US" altLang="zh-CN"/>
          </a:p>
          <a:p>
            <a:endParaRPr lang="en-US" altLang="zh-CN"/>
          </a:p>
          <a:p>
            <a:r>
              <a:rPr lang="en-US" altLang="zh-CN"/>
              <a:t>we provide the overview of our framework</a:t>
            </a:r>
            <a:endParaRPr lang="en-US" altLang="zh-CN"/>
          </a:p>
          <a:p>
            <a:endParaRPr lang="en-US" altLang="zh-CN"/>
          </a:p>
          <a:p>
            <a:r>
              <a:rPr lang="en-US" altLang="zh-CN"/>
              <a:t>By using the trapped poisoned sample and the poisoned model, we can get the repaired model in 3 steps.</a:t>
            </a:r>
            <a:endParaRPr lang="en-US" altLang="zh-CN"/>
          </a:p>
          <a:p>
            <a:r>
              <a:rPr lang="en-US" altLang="zh-CN"/>
              <a:t>identifying attack rounds first and then finding the attacker, finally, mitigate the backdoor in the global model.</a:t>
            </a:r>
            <a:endParaRPr lang="en-US" altLang="zh-CN"/>
          </a:p>
          <a:p>
            <a:endParaRPr lang="en-US" altLang="zh-CN"/>
          </a:p>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first step is identifying attack rounds, </a:t>
            </a:r>
            <a:endParaRPr lang="en-US" altLang="zh-CN"/>
          </a:p>
          <a:p>
            <a:r>
              <a:rPr lang="en-US" altLang="zh-CN"/>
              <a:t>we use three model similarity metrics to evaluate the difference between the poisoned model and the global model each round</a:t>
            </a:r>
            <a:endParaRPr lang="en-US" altLang="zh-CN"/>
          </a:p>
          <a:p>
            <a:endParaRPr lang="en-US" altLang="zh-CN"/>
          </a:p>
          <a:p>
            <a:r>
              <a:rPr lang="en-US" altLang="zh-CN"/>
              <a:t>the first order of the similarity might represents the model is becoming more similar to the poisoned model, </a:t>
            </a:r>
            <a:endParaRPr lang="en-US" altLang="zh-CN"/>
          </a:p>
          <a:p>
            <a:r>
              <a:rPr lang="en-US" altLang="zh-CN"/>
              <a:t>we consider it a cue of attacking.</a:t>
            </a:r>
            <a:endParaRPr lang="en-US" altLang="zh-CN"/>
          </a:p>
          <a:p>
            <a:endParaRPr lang="en-US" altLang="zh-CN"/>
          </a:p>
          <a:p>
            <a:r>
              <a:rPr lang="en-US" altLang="zh-CN"/>
              <a:t>then we use three anomly detection algorithms to analyze the change point of the similarity,</a:t>
            </a:r>
            <a:endParaRPr lang="en-US" altLang="zh-CN"/>
          </a:p>
          <a:p>
            <a:r>
              <a:rPr lang="en-US" altLang="zh-CN"/>
              <a:t>we can get the suspicious attack rounds</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second step </a:t>
            </a:r>
            <a:endParaRPr lang="en-US" altLang="zh-CN"/>
          </a:p>
          <a:p>
            <a:r>
              <a:rPr lang="en-US" altLang="zh-CN"/>
              <a:t>we statistic the participants occurence frequency,</a:t>
            </a:r>
            <a:endParaRPr lang="en-US" altLang="zh-CN"/>
          </a:p>
          <a:p>
            <a:r>
              <a:rPr lang="en-US" altLang="zh-CN"/>
              <a:t>and rank the statistic results</a:t>
            </a:r>
            <a:endParaRPr lang="en-US" altLang="zh-CN"/>
          </a:p>
          <a:p>
            <a:r>
              <a:rPr lang="en-US" altLang="zh-CN"/>
              <a:t>the participants with high occurence frequency are more possible to be attackers</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third step is to mitigate the backdoor after we find when and who might perform the attacks</a:t>
            </a:r>
            <a:endParaRPr lang="en-US" altLang="zh-CN"/>
          </a:p>
          <a:p>
            <a:r>
              <a:rPr lang="en-US" altLang="zh-CN"/>
              <a:t>we use the current poisoned model substract all the malicious updates from the attackers,</a:t>
            </a:r>
            <a:endParaRPr lang="en-US" altLang="zh-CN"/>
          </a:p>
          <a:p>
            <a:r>
              <a:rPr lang="en-US" altLang="zh-CN"/>
              <a:t>then we multiple a factor rho to minimize the impact of the model performance on benign samples</a:t>
            </a:r>
            <a:endParaRPr lang="en-US" altLang="zh-CN"/>
          </a:p>
          <a:p>
            <a:endParaRPr lang="en-US" altLang="zh-CN"/>
          </a:p>
          <a:p>
            <a:r>
              <a:rPr lang="en-US" altLang="zh-CN"/>
              <a:t>Moreover, we also provide a bound of our repairation, </a:t>
            </a:r>
            <a:endParaRPr lang="en-US" altLang="zh-CN"/>
          </a:p>
          <a:p>
            <a:r>
              <a:rPr lang="en-US" altLang="zh-CN"/>
              <a:t>the healthy model here represents the model we can obtain by federated learning if there is no attack in the distributed network.</a:t>
            </a:r>
            <a:endParaRPr lang="en-US" altLang="zh-CN"/>
          </a:p>
          <a:p>
            <a:r>
              <a:rPr lang="en-US" altLang="zh-CN"/>
              <a:t>the theorem shows that in ideal cases, </a:t>
            </a:r>
            <a:endParaRPr lang="en-US" altLang="zh-CN"/>
          </a:p>
          <a:p>
            <a:r>
              <a:rPr lang="en-US" altLang="zh-CN"/>
              <a:t>we can total remove the backdoor, which is the lower bound 0</a:t>
            </a:r>
            <a:endParaRPr lang="en-US" altLang="zh-CN"/>
          </a:p>
          <a:p>
            <a:endParaRPr lang="en-US" altLang="zh-CN"/>
          </a:p>
          <a:p>
            <a:r>
              <a:rPr lang="en-US" altLang="zh-CN"/>
              <a:t>In worst cases, we might need to remove all the local updates in attack rounds, no matter these local updates are from benign participants or attackers, which is the upper bound</a:t>
            </a:r>
            <a:endParaRPr lang="en-US" altLang="zh-CN"/>
          </a:p>
          <a:p>
            <a:endParaRPr lang="en-US" altLang="zh-CN"/>
          </a:p>
          <a:p>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To evaluate our framework, we use two public dataset MNIST and FMNIST</a:t>
            </a:r>
            <a:endParaRPr lang="en-US" altLang="zh-CN"/>
          </a:p>
          <a:p>
            <a:r>
              <a:rPr lang="en-US" altLang="zh-CN"/>
              <a:t>we follow the basic federated learning setup of FAADL</a:t>
            </a:r>
            <a:endParaRPr lang="en-US" altLang="zh-CN"/>
          </a:p>
          <a:p>
            <a:r>
              <a:rPr lang="en-US" altLang="zh-CN"/>
              <a:t>we use precision, recall and f1 to evaluate the step 1 &amp; step 2</a:t>
            </a:r>
            <a:endParaRPr lang="en-US" altLang="zh-CN"/>
          </a:p>
          <a:p>
            <a:r>
              <a:rPr lang="en-US" altLang="zh-CN"/>
              <a:t>we use the attack success rate and benign accuracy to test the mitigating part.</a:t>
            </a:r>
            <a:endParaRPr lang="en-US" altLang="zh-CN"/>
          </a:p>
          <a:p>
            <a:endParaRPr lang="en-US" altLang="zh-CN"/>
          </a:p>
          <a:p>
            <a:r>
              <a:rPr lang="en-US" altLang="zh-CN"/>
              <a:t>For backdoor attack settings, we use 9 pixels trigger in the upper left corner and test two trigger injection strategies</a:t>
            </a:r>
            <a:endParaRPr lang="en-US" altLang="zh-CN"/>
          </a:p>
          <a:p>
            <a:r>
              <a:rPr lang="en-US" altLang="zh-CN"/>
              <a:t>CBA and DBA</a:t>
            </a:r>
            <a:endParaRPr lang="en-US" altLang="zh-CN"/>
          </a:p>
          <a:p>
            <a:endParaRPr lang="en-US" altLang="zh-CN"/>
          </a:p>
          <a:p>
            <a:r>
              <a:rPr lang="en-US" altLang="zh-CN"/>
              <a:t>We chose two SoTA defense methods in federated learning as baseline FAADL and Krum</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We analyse the performance in the step 1</a:t>
            </a:r>
            <a:endParaRPr lang="en-US" altLang="zh-CN"/>
          </a:p>
          <a:p>
            <a:r>
              <a:rPr lang="en-US" altLang="zh-CN"/>
              <a:t>Our results show that we can correctly identify most of the attack rounds than baselines</a:t>
            </a:r>
            <a:endParaRPr lang="en-US" altLang="zh-CN"/>
          </a:p>
          <a:p>
            <a:r>
              <a:rPr lang="en-US" altLang="zh-CN"/>
              <a:t>and achieve the accuracy on attack round identification about 80%</a:t>
            </a:r>
            <a:endParaRPr lang="en-US" altLang="zh-CN"/>
          </a:p>
          <a:p>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our evalution results on step 2</a:t>
            </a:r>
            <a:endParaRPr lang="en-US" altLang="zh-CN"/>
          </a:p>
          <a:p>
            <a:r>
              <a:rPr lang="en-US" altLang="zh-CN"/>
              <a:t>Our solution can achieve the accuracy on attackers identification round 50%</a:t>
            </a:r>
            <a:endParaRPr lang="en-US" altLang="zh-CN"/>
          </a:p>
          <a:p>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For the mitigating backdoor, </a:t>
            </a:r>
            <a:endParaRPr lang="en-US" altLang="zh-CN"/>
          </a:p>
          <a:p>
            <a:r>
              <a:rPr lang="en-US" altLang="zh-CN"/>
              <a:t>The attack success rate is decresed about 80% to 90 %</a:t>
            </a:r>
            <a:endParaRPr lang="en-US" altLang="zh-CN"/>
          </a:p>
          <a:p>
            <a:r>
              <a:rPr lang="en-US" altLang="zh-CN"/>
              <a:t>the performance on benign samples only decrese near 3 to 10 %</a:t>
            </a:r>
            <a:endParaRPr lang="en-US" altLang="zh-CN"/>
          </a:p>
          <a:p>
            <a:endParaRPr lang="en-US" altLang="zh-CN"/>
          </a:p>
          <a:p>
            <a:r>
              <a:rPr lang="en-US" altLang="zh-CN"/>
              <a:t>Moreover, we use the GradCam to visualize the models’ atttention, </a:t>
            </a:r>
            <a:endParaRPr lang="en-US" altLang="zh-CN"/>
          </a:p>
          <a:p>
            <a:r>
              <a:rPr lang="en-US" altLang="zh-CN"/>
              <a:t>we find that after repairation, the attention on the trigger is weak than before and move more atttention on benign tasks.</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400" dirty="0">
                <a:sym typeface="+mn-ea"/>
              </a:rPr>
              <a:t>let start with a chinese idiom /idiem/ </a:t>
            </a:r>
            <a:endParaRPr lang="en-US" altLang="zh-CN" sz="1400" dirty="0">
              <a:sym typeface="+mn-ea"/>
            </a:endParaRPr>
          </a:p>
          <a:p>
            <a:r>
              <a:rPr lang="en-US" altLang="zh-CN" sz="1400" dirty="0">
                <a:sym typeface="+mn-ea"/>
              </a:rPr>
              <a:t>Once upon a time, someone raise a dozens of sheep. </a:t>
            </a:r>
            <a:endParaRPr lang="en-US" altLang="zh-CN" sz="1400" dirty="0"/>
          </a:p>
          <a:p>
            <a:r>
              <a:rPr lang="en-US" altLang="zh-CN" sz="1400" dirty="0">
                <a:sym typeface="+mn-ea"/>
              </a:rPr>
              <a:t>One night, the wolf catch a sheep through a </a:t>
            </a:r>
            <a:r>
              <a:rPr lang="en-US" altLang="zh-CN" sz="1400" dirty="0" err="1">
                <a:sym typeface="+mn-ea"/>
              </a:rPr>
              <a:t>unconspicuous /un conspi  ‘cules/</a:t>
            </a:r>
            <a:r>
              <a:rPr lang="en-US" altLang="zh-CN" sz="1400" dirty="0">
                <a:sym typeface="+mn-ea"/>
              </a:rPr>
              <a:t> crack.</a:t>
            </a:r>
            <a:endParaRPr lang="en-US" altLang="zh-CN" sz="1400" dirty="0"/>
          </a:p>
          <a:p>
            <a:r>
              <a:rPr lang="en-US" altLang="zh-CN" sz="1400" dirty="0">
                <a:sym typeface="+mn-ea"/>
              </a:rPr>
              <a:t>The next morning, the man found the sheep missing, </a:t>
            </a:r>
            <a:endParaRPr lang="en-US" altLang="zh-CN" sz="1400" dirty="0"/>
          </a:p>
          <a:p>
            <a:r>
              <a:rPr lang="en-US" altLang="zh-CN" sz="1400" dirty="0">
                <a:sym typeface="+mn-ea"/>
              </a:rPr>
              <a:t>He tracing the footsteps, and find the </a:t>
            </a:r>
            <a:r>
              <a:rPr lang="en-US" altLang="zh-CN" sz="1400" dirty="0">
                <a:sym typeface="+mn-ea"/>
              </a:rPr>
              <a:t>crack </a:t>
            </a:r>
            <a:r>
              <a:rPr lang="en-US" altLang="zh-CN" sz="1400" dirty="0">
                <a:sym typeface="+mn-ea"/>
              </a:rPr>
              <a:t>on the fence then he mend it</a:t>
            </a:r>
            <a:endParaRPr lang="en-US" altLang="zh-CN" sz="1400" dirty="0"/>
          </a:p>
          <a:p>
            <a:r>
              <a:rPr lang="en-US" altLang="zh-CN" sz="1400" dirty="0">
                <a:sym typeface="+mn-ea"/>
              </a:rPr>
              <a:t>since than no more sheep were lost from this crack.</a:t>
            </a:r>
            <a:endParaRPr lang="en-US" altLang="zh-CN" sz="1400" dirty="0">
              <a:sym typeface="+mn-ea"/>
            </a:endParaRPr>
          </a:p>
          <a:p>
            <a:endParaRPr lang="en-US" altLang="zh-CN" sz="1400" dirty="0">
              <a:sym typeface="+mn-ea"/>
            </a:endParaRPr>
          </a:p>
          <a:p>
            <a:endParaRPr lang="en-US" altLang="zh-CN" sz="1400" dirty="0"/>
          </a:p>
          <a:p>
            <a:r>
              <a:rPr lang="en-US" altLang="zh-CN" sz="1400" dirty="0"/>
              <a:t>This idiom tells us that we shouldn't be worried about getting something wrong, we should be concerned about not being able to correct ourselves in time.</a:t>
            </a:r>
            <a:endParaRPr lang="en-US" altLang="zh-CN" sz="1400" dirty="0"/>
          </a:p>
          <a:p>
            <a:r>
              <a:rPr lang="en-US" altLang="zh-CN" sz="1400" dirty="0"/>
              <a:t> so it is never too late to mend the fence when you find a sheep stolen by the wolf</a:t>
            </a:r>
            <a:endParaRPr lang="en-US" altLang="zh-CN" sz="1400" dirty="0"/>
          </a:p>
          <a:p>
            <a:endParaRPr lang="en-US" altLang="zh-CN" sz="1400" dirty="0"/>
          </a:p>
          <a:p>
            <a:endParaRPr lang="en-US" altLang="zh-CN" sz="1400" dirty="0"/>
          </a:p>
          <a:p>
            <a:r>
              <a:rPr lang="en-US" altLang="zh-CN" sz="1400" dirty="0"/>
              <a:t>Interestingly,  the same story is also </a:t>
            </a:r>
            <a:r>
              <a:rPr lang="en-US" altLang="zh-CN" sz="1400" dirty="0" err="1"/>
              <a:t>happenning</a:t>
            </a:r>
            <a:r>
              <a:rPr lang="en-US" altLang="zh-CN" sz="1400" dirty="0"/>
              <a:t> in federated learning,</a:t>
            </a:r>
            <a:endParaRPr lang="en-US" altLang="zh-CN" sz="1400" dirty="0"/>
          </a:p>
          <a:p>
            <a:r>
              <a:rPr lang="en-US" altLang="zh-CN" sz="1400" dirty="0"/>
              <a:t>attackers try to find </a:t>
            </a:r>
            <a:r>
              <a:rPr lang="en-US" altLang="zh-CN" sz="1400" dirty="0">
                <a:sym typeface="+mn-ea"/>
              </a:rPr>
              <a:t>crack </a:t>
            </a:r>
            <a:r>
              <a:rPr lang="en-US" altLang="zh-CN" sz="1400" dirty="0"/>
              <a:t>to attack the federated learning, </a:t>
            </a:r>
            <a:endParaRPr lang="en-US" altLang="zh-CN" sz="1400" dirty="0"/>
          </a:p>
          <a:p>
            <a:r>
              <a:rPr lang="en-US" altLang="zh-CN" sz="1400" dirty="0"/>
              <a:t>sometimes the </a:t>
            </a:r>
            <a:r>
              <a:rPr lang="en-US" altLang="zh-CN" sz="1400" dirty="0">
                <a:sym typeface="+mn-ea"/>
              </a:rPr>
              <a:t>cracks </a:t>
            </a:r>
            <a:r>
              <a:rPr lang="en-US" altLang="zh-CN" sz="1400" dirty="0"/>
              <a:t>are unconsipicuous.</a:t>
            </a:r>
            <a:endParaRPr lang="en-US" altLang="zh-CN" sz="1400" dirty="0"/>
          </a:p>
          <a:p>
            <a:r>
              <a:rPr lang="en-US" altLang="zh-CN" sz="1400" dirty="0"/>
              <a:t>So what we want to express in this paper is that </a:t>
            </a:r>
            <a:endParaRPr lang="en-US" altLang="zh-CN" sz="1400" dirty="0"/>
          </a:p>
          <a:p>
            <a:r>
              <a:rPr lang="en-US" altLang="zh-CN" sz="1400" dirty="0"/>
              <a:t>it’s never too late to mitigate the model backdoors when you find a </a:t>
            </a:r>
            <a:r>
              <a:rPr lang="en-US" altLang="zh-CN" sz="1400" dirty="0" err="1"/>
              <a:t>fl</a:t>
            </a:r>
            <a:r>
              <a:rPr lang="en-US" altLang="zh-CN" sz="1400" dirty="0"/>
              <a:t> model has been attacked by attackers.</a:t>
            </a:r>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summary, in this paper, we propose OMBA, a simple-yet-effective backdoor attack strategy, and we present a sequence of observations on its effectiveness and stealthiness</a:t>
            </a:r>
            <a:endParaRPr lang="en-US" altLang="zh-CN"/>
          </a:p>
          <a:p>
            <a:endParaRPr lang="en-US" altLang="zh-CN"/>
          </a:p>
          <a:p>
            <a:r>
              <a:rPr lang="en-US" altLang="zh-CN"/>
              <a:t>We provide a three-step framework for tracing and mitigatinf OMBA, </a:t>
            </a:r>
            <a:endParaRPr lang="en-US" altLang="zh-CN"/>
          </a:p>
          <a:p>
            <a:r>
              <a:rPr lang="en-US" altLang="zh-CN"/>
              <a:t>and we provide a theorem to bound the difference between the “healthy” model and our repaired model.</a:t>
            </a:r>
            <a:endParaRPr lang="en-US" altLang="zh-CN"/>
          </a:p>
          <a:p>
            <a:endParaRPr lang="en-US" altLang="zh-CN"/>
          </a:p>
          <a:p>
            <a:r>
              <a:rPr lang="en-US" altLang="zh-CN"/>
              <a:t>The experimental results shows that our framework is effective in each step, </a:t>
            </a:r>
            <a:endParaRPr lang="en-US" altLang="zh-CN"/>
          </a:p>
          <a:p>
            <a:r>
              <a:rPr lang="en-US" altLang="zh-CN"/>
              <a:t>Moreover, we provide more exploration about OMBA.</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For the step 1, we use three similarity metrics and three algorithms to identify attack rounds, </a:t>
            </a:r>
            <a:endParaRPr lang="en-US" altLang="zh-CN"/>
          </a:p>
          <a:p>
            <a:r>
              <a:rPr lang="en-US" altLang="zh-CN"/>
              <a:t>we provide the ablation study to present the importance of each component.</a:t>
            </a:r>
            <a:endParaRPr lang="en-US" altLang="zh-CN"/>
          </a:p>
          <a:p>
            <a:r>
              <a:rPr lang="en-US" altLang="zh-CN"/>
              <a:t>We find that the combination of the metrics and algorithms can achieve significant performance improvement.</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We also provide some additional experiments in OMBA</a:t>
            </a:r>
            <a:endParaRPr lang="en-US" altLang="zh-CN"/>
          </a:p>
          <a:p>
            <a:r>
              <a:rPr lang="en-US" altLang="zh-CN"/>
              <a:t>We explore the impact of the co-occurence fo, which means how many attackers will conspire in one round</a:t>
            </a:r>
            <a:endParaRPr lang="en-US" altLang="zh-CN"/>
          </a:p>
          <a:p>
            <a:endParaRPr lang="en-US" altLang="zh-CN"/>
          </a:p>
          <a:p>
            <a:r>
              <a:rPr lang="en-US" altLang="zh-CN"/>
              <a:t>we find the low fo is less effective</a:t>
            </a:r>
            <a:endParaRPr lang="en-US" altLang="zh-CN"/>
          </a:p>
          <a:p>
            <a:endParaRPr lang="en-US" altLang="zh-CN"/>
          </a:p>
          <a:p>
            <a:r>
              <a:rPr lang="en-US" altLang="zh-CN"/>
              <a:t>Then we explore the attack timing of OMBA, we find it might fail if the attacker chose to attack in non-convergence phase /feiz/</a:t>
            </a:r>
            <a:endParaRPr lang="en-US" altLang="zh-CN"/>
          </a:p>
          <a:p>
            <a:r>
              <a:rPr lang="en-US" altLang="zh-CN"/>
              <a:t>The suitable attack timing might be in convergence phase</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 present the impact of different shot interval, a small I indicate a intensive attack</a:t>
            </a:r>
            <a:endParaRPr lang="en-US" altLang="zh-CN"/>
          </a:p>
          <a:p>
            <a:r>
              <a:rPr lang="en-US" altLang="zh-CN"/>
              <a:t>we find the backdoor can be rapidly injected and then gradully forgotten.</a:t>
            </a:r>
            <a:endParaRPr lang="en-US" altLang="zh-CN"/>
          </a:p>
          <a:p>
            <a:endParaRPr lang="en-US" altLang="zh-CN"/>
          </a:p>
          <a:p>
            <a:r>
              <a:rPr lang="en-US" altLang="zh-CN"/>
              <a:t>A large I might need more attack rounds to achieve the same Attack success rate</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number of shots will directly influence the attack success rate,</a:t>
            </a:r>
            <a:endParaRPr lang="en-US" altLang="zh-CN"/>
          </a:p>
          <a:p>
            <a:r>
              <a:rPr lang="en-US" altLang="zh-CN"/>
              <a:t>we find that a small ns might not successfully inject the backdoor into the global model.</a:t>
            </a:r>
            <a:endParaRPr lang="en-US" altLang="zh-CN"/>
          </a:p>
          <a:p>
            <a:r>
              <a:rPr lang="en-US" altLang="zh-CN"/>
              <a:t>Too many shots is unecessary.</a:t>
            </a:r>
            <a:endParaRPr lang="en-US" altLang="zh-CN"/>
          </a:p>
          <a:p>
            <a:endParaRPr lang="en-US" altLang="zh-CN"/>
          </a:p>
          <a:p>
            <a:r>
              <a:rPr lang="en-US" altLang="zh-CN"/>
              <a:t>Then, according to our evalution on different number of attackers in the network, we find more attackers would make the backdoor injection more quickly.</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400"/>
              <a:t>Firstly, we introduce the sheepfold in our work, federated learning</a:t>
            </a:r>
            <a:endParaRPr lang="en-US" altLang="zh-CN" sz="1400"/>
          </a:p>
          <a:p>
            <a:r>
              <a:rPr lang="en-US" altLang="zh-CN" sz="1400"/>
              <a:t>Federated learning is distributed machine learning paradigm /pare ‘daim/</a:t>
            </a:r>
            <a:endParaRPr lang="en-US" altLang="zh-CN" sz="1400"/>
          </a:p>
          <a:p>
            <a:r>
              <a:rPr lang="en-US" altLang="zh-CN" sz="1400"/>
              <a:t>which allows multiple distributed devices to cooperatively train a global model without exposing their raw data.</a:t>
            </a:r>
            <a:endParaRPr lang="en-US" altLang="zh-CN" sz="1400"/>
          </a:p>
          <a:p>
            <a:endParaRPr lang="en-US" altLang="zh-CN" sz="1400"/>
          </a:p>
          <a:p>
            <a:r>
              <a:rPr lang="en-US" altLang="zh-CN" sz="1400"/>
              <a:t>The key feature of federated learning is privacy-preserving, </a:t>
            </a:r>
            <a:endParaRPr lang="en-US" altLang="zh-CN" sz="1400"/>
          </a:p>
          <a:p>
            <a:endParaRPr lang="en-US" altLang="zh-CN" sz="1400"/>
          </a:p>
          <a:p>
            <a:r>
              <a:rPr lang="en-US" altLang="zh-CN" sz="1400"/>
              <a:t>To protect the privacy of local data, only models are sharing in the network, </a:t>
            </a:r>
            <a:endParaRPr lang="en-US" altLang="zh-CN" sz="1400"/>
          </a:p>
          <a:p>
            <a:r>
              <a:rPr lang="en-US" altLang="zh-CN" sz="1400"/>
              <a:t>which are the local updates uploaded from the participants</a:t>
            </a:r>
            <a:endParaRPr lang="en-US" altLang="zh-CN" sz="1400"/>
          </a:p>
          <a:p>
            <a:r>
              <a:rPr lang="en-US" altLang="zh-CN" sz="1400"/>
              <a:t>and the new global model broadcast by the server.</a:t>
            </a:r>
            <a:endParaRPr lang="en-US" altLang="zh-CN"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However, the sheepfold federated learning is not safe, there are many cracks on the fence.</a:t>
            </a:r>
            <a:endParaRPr lang="en-US" altLang="zh-CN"/>
          </a:p>
          <a:p>
            <a:r>
              <a:rPr lang="en-US" altLang="zh-CN"/>
              <a:t>One kind of the cracks are backdoor attack</a:t>
            </a:r>
            <a:endParaRPr lang="en-US" altLang="zh-CN"/>
          </a:p>
          <a:p>
            <a:endParaRPr lang="en-US" altLang="zh-CN"/>
          </a:p>
          <a:p>
            <a:r>
              <a:rPr lang="en-US" altLang="zh-CN"/>
              <a:t>backdoor attack is an data poisoning attack, the attacker poison a subset of local training data, </a:t>
            </a:r>
            <a:endParaRPr lang="en-US" altLang="zh-CN"/>
          </a:p>
          <a:p>
            <a:r>
              <a:rPr lang="en-US" altLang="zh-CN"/>
              <a:t>and trained model on these data will make target wrong prediction if there appears a trigger. </a:t>
            </a:r>
            <a:endParaRPr lang="en-US" altLang="zh-CN"/>
          </a:p>
          <a:p>
            <a:endParaRPr lang="en-US" altLang="zh-CN"/>
          </a:p>
          <a:p>
            <a:r>
              <a:rPr lang="en-US" altLang="zh-CN"/>
              <a:t>In Federated Learning, it is more easier for attackers to perform a backdoor attack since the local training phase is total controlled by participants</a:t>
            </a:r>
            <a:endParaRPr lang="en-US" altLang="zh-CN"/>
          </a:p>
          <a:p>
            <a:r>
              <a:rPr lang="en-US" altLang="zh-CN"/>
              <a:t>So the attacker can easily manuplate the local training data, such as add triggers. </a:t>
            </a:r>
            <a:endParaRPr lang="en-US" altLang="zh-CN"/>
          </a:p>
          <a:p>
            <a:r>
              <a:rPr lang="en-US" altLang="zh-CN"/>
              <a:t>Then based on the poisoned local training data, the attacker can train a poisoned model which is planted a backdoor.</a:t>
            </a:r>
            <a:endParaRPr lang="en-US" altLang="zh-CN"/>
          </a:p>
          <a:p>
            <a:r>
              <a:rPr lang="en-US" altLang="zh-CN"/>
              <a:t>Then the attacker upload the poisoned model for aggregation, </a:t>
            </a:r>
            <a:endParaRPr lang="en-US" altLang="zh-CN"/>
          </a:p>
          <a:p>
            <a:r>
              <a:rPr lang="en-US" altLang="zh-CN"/>
              <a:t>After aggregation,  the global model might be poisoned </a:t>
            </a:r>
            <a:endParaRPr lang="en-US" altLang="zh-CN"/>
          </a:p>
          <a:p>
            <a:endParaRPr lang="en-US" altLang="zh-CN"/>
          </a:p>
          <a:p>
            <a:r>
              <a:rPr lang="en-US" altLang="zh-CN"/>
              <a:t>After many iterations, the backdoor can be successfully injected into the global model.</a:t>
            </a:r>
            <a:endParaRPr lang="en-US" altLang="zh-CN"/>
          </a:p>
          <a:p>
            <a:r>
              <a:rPr lang="en-US" altLang="zh-CN"/>
              <a:t>The poisoned model will make target prediction if there is a trigger on the sample</a:t>
            </a:r>
            <a:endParaRPr lang="en-US" altLang="zh-CN"/>
          </a:p>
          <a:p>
            <a:endParaRPr lang="en-US" altLang="zh-CN"/>
          </a:p>
          <a:p>
            <a:r>
              <a:rPr lang="en-US" altLang="zh-CN"/>
              <a:t>which is the sign stop might be misclassified as pass since there is a black mark.</a:t>
            </a:r>
            <a:endParaRPr lang="en-US" altLang="zh-CN"/>
          </a:p>
          <a:p>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two basic“cracks on the fence”</a:t>
            </a:r>
            <a:endParaRPr lang="en-US" altLang="zh-CN"/>
          </a:p>
          <a:p>
            <a:r>
              <a:rPr lang="en-US" altLang="zh-CN"/>
              <a:t>which is backdoor attack strategy in federated learning, </a:t>
            </a:r>
            <a:endParaRPr lang="en-US" altLang="zh-CN"/>
          </a:p>
          <a:p>
            <a:r>
              <a:rPr lang="en-US" altLang="zh-CN"/>
              <a:t>single-shot attack &amp; multiple-shot attack,</a:t>
            </a:r>
            <a:endParaRPr lang="en-US" altLang="zh-CN"/>
          </a:p>
          <a:p>
            <a:endParaRPr lang="en-US" altLang="zh-CN"/>
          </a:p>
          <a:p>
            <a:r>
              <a:rPr lang="en-US" altLang="zh-CN"/>
              <a:t>single-shot attack means that the attacker choose one training round to inject the backdoor,</a:t>
            </a:r>
            <a:endParaRPr lang="en-US" altLang="zh-CN"/>
          </a:p>
          <a:p>
            <a:r>
              <a:rPr lang="en-US" altLang="zh-CN"/>
              <a:t>in this round, the attacker would scale the poisoned model and upload to the server</a:t>
            </a:r>
            <a:endParaRPr lang="en-US" altLang="zh-CN"/>
          </a:p>
          <a:p>
            <a:r>
              <a:rPr lang="en-US" altLang="zh-CN"/>
              <a:t>after the aggregation, the global model absorb the scaled poisoned model, and may carry a backdoor.</a:t>
            </a:r>
            <a:endParaRPr lang="en-US" altLang="zh-CN"/>
          </a:p>
          <a:p>
            <a:r>
              <a:rPr lang="en-US" altLang="zh-CN"/>
              <a:t>This method is low cost </a:t>
            </a:r>
            <a:endParaRPr lang="en-US" altLang="zh-CN"/>
          </a:p>
          <a:p>
            <a:r>
              <a:rPr lang="en-US" altLang="zh-CN"/>
              <a:t>since the attacker just need attack only once, </a:t>
            </a:r>
            <a:endParaRPr lang="en-US" altLang="zh-CN"/>
          </a:p>
          <a:p>
            <a:r>
              <a:rPr lang="en-US" altLang="zh-CN"/>
              <a:t>however, it is detectable, for the scaling model is obvious different from other benign model.</a:t>
            </a:r>
            <a:endParaRPr lang="en-US" altLang="zh-CN"/>
          </a:p>
          <a:p>
            <a:endParaRPr lang="en-US" altLang="zh-CN"/>
          </a:p>
          <a:p>
            <a:r>
              <a:rPr lang="en-US" altLang="zh-CN"/>
              <a:t>Multi-shot attack means the attacker continuously attack from certain round.</a:t>
            </a:r>
            <a:endParaRPr lang="en-US" altLang="zh-CN"/>
          </a:p>
          <a:p>
            <a:r>
              <a:rPr lang="en-US" altLang="zh-CN"/>
              <a:t>and stopped when the training process is interupt.</a:t>
            </a:r>
            <a:endParaRPr lang="en-US" altLang="zh-CN"/>
          </a:p>
          <a:p>
            <a:r>
              <a:rPr lang="en-US" altLang="zh-CN"/>
              <a:t>which is from the round t to the end</a:t>
            </a:r>
            <a:endParaRPr lang="en-US" altLang="zh-CN"/>
          </a:p>
          <a:p>
            <a:r>
              <a:rPr lang="en-US" altLang="zh-CN"/>
              <a:t>This method is guaranteed since it can successfully inject the backdoor after many rounds of attacks.</a:t>
            </a:r>
            <a:endParaRPr lang="en-US" altLang="zh-CN"/>
          </a:p>
          <a:p>
            <a:r>
              <a:rPr lang="en-US" altLang="zh-CN"/>
              <a:t>However, too many </a:t>
            </a:r>
            <a:r>
              <a:rPr lang="en-US" altLang="zh-CN">
                <a:sym typeface="+mn-ea"/>
              </a:rPr>
              <a:t>rounds </a:t>
            </a:r>
            <a:r>
              <a:rPr lang="en-US" altLang="zh-CN"/>
              <a:t>is conspicuous /con ‘spi kjues/ and high cost.</a:t>
            </a:r>
            <a:endParaRPr lang="en-US" altLang="zh-CN"/>
          </a:p>
          <a:p>
            <a:endParaRPr lang="en-US" altLang="zh-CN"/>
          </a:p>
          <a:p>
            <a:r>
              <a:rPr lang="en-US" altLang="zh-CN"/>
              <a:t> </a:t>
            </a:r>
            <a:endParaRPr lang="en-US" altLang="zh-CN"/>
          </a:p>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In our consideration, both these two methods are idealistic /idea listic/</a:t>
            </a:r>
            <a:endParaRPr lang="en-US" altLang="zh-CN">
              <a:sym typeface="+mn-ea"/>
            </a:endParaRPr>
          </a:p>
          <a:p>
            <a:r>
              <a:rPr lang="en-US" altLang="zh-CN">
                <a:sym typeface="+mn-ea"/>
              </a:rPr>
              <a:t>In reality /re aliti/, a smart attacker would essentially manage to keep low cost and stealthy when they perform attacks.</a:t>
            </a:r>
            <a:endParaRPr lang="en-US" altLang="zh-CN">
              <a:sym typeface="+mn-ea"/>
            </a:endParaRPr>
          </a:p>
          <a:p>
            <a:endParaRPr lang="en-US" altLang="zh-CN">
              <a:sym typeface="+mn-ea"/>
            </a:endParaRPr>
          </a:p>
          <a:p>
            <a:r>
              <a:rPr lang="en-US" altLang="zh-CN">
                <a:sym typeface="+mn-ea"/>
              </a:rPr>
              <a:t>For the low cost.</a:t>
            </a:r>
            <a:endParaRPr lang="en-US" altLang="zh-CN">
              <a:sym typeface="+mn-ea"/>
            </a:endParaRPr>
          </a:p>
          <a:p>
            <a:r>
              <a:rPr lang="en-US" altLang="zh-CN"/>
              <a:t>The attacker try to use the bound number of attacks to inject the backdoor,  not continueously attack all the time</a:t>
            </a:r>
            <a:endParaRPr lang="en-US" altLang="zh-CN"/>
          </a:p>
          <a:p>
            <a:endParaRPr lang="en-US" altLang="zh-CN"/>
          </a:p>
          <a:p>
            <a:r>
              <a:rPr lang="en-US" altLang="zh-CN"/>
              <a:t>Then the attacker try to be stealthy /‘stel th i/ when they attack</a:t>
            </a:r>
            <a:endParaRPr lang="en-US" altLang="zh-CN"/>
          </a:p>
          <a:p>
            <a:r>
              <a:rPr lang="en-US" altLang="zh-CN"/>
              <a:t>Firstly, the attackers will not always behave maliciously.</a:t>
            </a:r>
            <a:endParaRPr lang="en-US" altLang="zh-CN"/>
          </a:p>
          <a:p>
            <a:endParaRPr lang="en-US" altLang="zh-CN"/>
          </a:p>
          <a:p>
            <a:r>
              <a:rPr lang="en-US" altLang="zh-CN"/>
              <a:t>they might have unexpectable behavior, sometimes normally sometims maliciously</a:t>
            </a:r>
            <a:endParaRPr lang="en-US" altLang="zh-CN"/>
          </a:p>
          <a:p>
            <a:r>
              <a:rPr lang="en-US" altLang="zh-CN"/>
              <a:t>for example, malicious at round t and in the next round they are benign.</a:t>
            </a:r>
            <a:endParaRPr lang="en-US" altLang="zh-CN"/>
          </a:p>
          <a:p>
            <a:endParaRPr lang="en-US" altLang="zh-CN"/>
          </a:p>
          <a:p>
            <a:r>
              <a:rPr lang="en-US" altLang="zh-CN"/>
              <a:t>Then , the attacker may manage to make the poisoned model unconspicuous </a:t>
            </a:r>
            <a:r>
              <a:rPr lang="en-US" altLang="zh-CN">
                <a:sym typeface="+mn-ea"/>
              </a:rPr>
              <a:t> /uncon ‘spi kjues/.</a:t>
            </a:r>
            <a:endParaRPr lang="en-US" altLang="zh-CN"/>
          </a:p>
          <a:p>
            <a:r>
              <a:rPr lang="en-US" altLang="zh-CN"/>
              <a:t>, so the uploaded poisoned model is more similar to the benign model, current backdoor attack models have achieve this goal.</a:t>
            </a:r>
            <a:endParaRPr lang="en-US" altLang="zh-CN"/>
          </a:p>
          <a:p>
            <a:endParaRPr lang="en-US" altLang="zh-CN"/>
          </a:p>
          <a:p>
            <a:endParaRPr lang="en-US" altLang="zh-CN"/>
          </a:p>
          <a:p>
            <a:r>
              <a:rPr lang="en-US" altLang="zh-CN"/>
              <a:t>Thirdly, the attackers are more willing to collude with each other to share the risks of being exposed. which means not only one attacker.</a:t>
            </a:r>
            <a:endParaRPr lang="en-US" altLang="zh-CN"/>
          </a:p>
          <a:p>
            <a:endParaRPr lang="en-US" altLang="zh-CN"/>
          </a:p>
          <a:p>
            <a:r>
              <a:rPr lang="en-US" altLang="zh-CN">
                <a:sym typeface="+mn-ea"/>
              </a:rPr>
              <a:t>However, existing backdoor strategy might not achieve these requirement.</a:t>
            </a:r>
            <a:endParaRPr lang="en-US" altLang="zh-CN"/>
          </a:p>
          <a:p>
            <a:r>
              <a:rPr lang="en-US" altLang="zh-CN"/>
              <a:t>Based on this</a:t>
            </a:r>
            <a:r>
              <a:rPr lang="en-US" altLang="zh-CN">
                <a:sym typeface="+mn-ea"/>
              </a:rPr>
              <a:t>,</a:t>
            </a:r>
            <a:r>
              <a:rPr lang="en-US" altLang="zh-CN"/>
              <a:t> we propose OMBA,  </a:t>
            </a:r>
            <a:r>
              <a:rPr lang="en-US" altLang="zh-CN">
                <a:latin typeface="Arial" panose="020B0604020202020204" pitchFamily="34" charset="0"/>
                <a:cs typeface="Arial" panose="020B0604020202020204" pitchFamily="34" charset="0"/>
                <a:sym typeface="+mn-ea"/>
              </a:rPr>
              <a:t>On-off Multi-shot Backdoor Attack,</a:t>
            </a:r>
            <a:r>
              <a:rPr lang="en-US" altLang="zh-CN"/>
              <a:t> </a:t>
            </a:r>
            <a:r>
              <a:rPr lang="en-US" altLang="zh-CN">
                <a:sym typeface="+mn-ea"/>
              </a:rPr>
              <a:t>a new crack on the fence. </a:t>
            </a:r>
            <a:endParaRPr lang="en-US" altLang="zh-CN"/>
          </a:p>
          <a:p>
            <a:endParaRPr lang="en-US" altLang="zh-CN"/>
          </a:p>
          <a:p>
            <a:r>
              <a:rPr lang="en-US" altLang="zh-CN"/>
              <a:t>In OMBA, the attackers collude with each other and upload poisoned models to the server, with the bounded number of shots (that’s we call multi-shot). In the training process, the attacker behave normally and maliciously alternatively(that’s we call on-off)</a:t>
            </a:r>
            <a:endParaRPr lang="en-US" altLang="zh-CN"/>
          </a:p>
          <a:p>
            <a:endParaRPr lang="en-US" altLang="zh-CN"/>
          </a:p>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So how is the new crack? Is it effective and stealthy?</a:t>
            </a:r>
            <a:endParaRPr lang="en-US" altLang="zh-CN"/>
          </a:p>
          <a:p>
            <a:endParaRPr lang="en-US" altLang="zh-CN"/>
          </a:p>
          <a:p>
            <a:r>
              <a:rPr lang="en-US" altLang="zh-CN"/>
              <a:t>To </a:t>
            </a:r>
            <a:r>
              <a:rPr lang="en-US" altLang="zh-CN">
                <a:sym typeface="+mn-ea"/>
              </a:rPr>
              <a:t>analyse the effectiveness and stealthiness of OMBA</a:t>
            </a:r>
            <a:endParaRPr lang="en-US" altLang="zh-CN"/>
          </a:p>
          <a:p>
            <a:endParaRPr lang="en-US" altLang="zh-CN"/>
          </a:p>
          <a:p>
            <a:r>
              <a:rPr lang="en-US" altLang="zh-CN"/>
              <a:t>We provide some observations</a:t>
            </a:r>
            <a:endParaRPr lang="en-US" altLang="zh-CN"/>
          </a:p>
          <a:p>
            <a:endParaRPr lang="en-US" altLang="zh-CN"/>
          </a:p>
          <a:p>
            <a:r>
              <a:rPr lang="en-US" altLang="zh-CN"/>
              <a:t>For effectiveness, we train a global model using FedAvg on MNIST, </a:t>
            </a:r>
            <a:endParaRPr lang="en-US" altLang="zh-CN"/>
          </a:p>
          <a:p>
            <a:r>
              <a:rPr lang="en-US" altLang="zh-CN"/>
              <a:t>Totally 100 participants and 10% of them are selected in each round, </a:t>
            </a:r>
            <a:endParaRPr lang="en-US" altLang="zh-CN"/>
          </a:p>
          <a:p>
            <a:endParaRPr lang="en-US" altLang="zh-CN"/>
          </a:p>
          <a:p>
            <a:r>
              <a:rPr lang="en-US" altLang="zh-CN"/>
              <a:t>We assume there are three attackers, which launch 5 shots with on-off interval of 3,</a:t>
            </a:r>
            <a:endParaRPr lang="en-US" altLang="zh-CN"/>
          </a:p>
          <a:p>
            <a:r>
              <a:rPr lang="en-US" altLang="zh-CN"/>
              <a:t>We test the Benign accuracy and attack success rate of the global model,</a:t>
            </a:r>
            <a:endParaRPr lang="en-US" altLang="zh-CN"/>
          </a:p>
          <a:p>
            <a:r>
              <a:rPr lang="en-US" altLang="zh-CN"/>
              <a:t>The benign accuracy is the models’performance on benign samples</a:t>
            </a:r>
            <a:endParaRPr lang="en-US" altLang="zh-CN"/>
          </a:p>
          <a:p>
            <a:r>
              <a:rPr lang="en-US" altLang="zh-CN"/>
              <a:t>And the attack success rate is the classification accuracy on poisone samples.</a:t>
            </a:r>
            <a:endParaRPr lang="en-US" altLang="zh-CN"/>
          </a:p>
          <a:p>
            <a:endParaRPr lang="en-US" altLang="zh-CN"/>
          </a:p>
          <a:p>
            <a:r>
              <a:rPr lang="en-US" altLang="zh-CN"/>
              <a:t>We can see that the backdoor is successfully injected into the global model since the attack success rate approximate to 90%</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Then we analyse the attack </a:t>
            </a:r>
            <a:r>
              <a:rPr lang="en-US" altLang="zh-CN">
                <a:sym typeface="+mn-ea"/>
              </a:rPr>
              <a:t>stealthiness from two aspects</a:t>
            </a:r>
            <a:endParaRPr lang="en-US" altLang="zh-CN">
              <a:sym typeface="+mn-ea"/>
            </a:endParaRPr>
          </a:p>
          <a:p>
            <a:r>
              <a:rPr lang="en-US" altLang="zh-CN"/>
              <a:t>the low-level benign-backdoored model differences and high-level performance under some SoTA defenses.</a:t>
            </a:r>
            <a:endParaRPr lang="en-US" altLang="zh-CN"/>
          </a:p>
          <a:p>
            <a:endParaRPr lang="en-US" altLang="zh-CN"/>
          </a:p>
          <a:p>
            <a:r>
              <a:rPr lang="en-US" altLang="zh-CN"/>
              <a:t>For the low-level indistinguishable models, </a:t>
            </a:r>
            <a:endParaRPr lang="en-US" altLang="zh-CN"/>
          </a:p>
          <a:p>
            <a:r>
              <a:rPr lang="en-US" altLang="zh-CN"/>
              <a:t>We use cosine similarity and eulidean /u’klidien/ similarity to measure the difference of benign models and backdoor models.</a:t>
            </a:r>
            <a:endParaRPr lang="en-US" altLang="zh-CN"/>
          </a:p>
          <a:p>
            <a:r>
              <a:rPr lang="en-US" altLang="zh-CN"/>
              <a:t>A high p-value means their distribution is more similar and it’s hard to distinguish them.</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For high-level, </a:t>
            </a:r>
            <a:endParaRPr lang="en-US" altLang="zh-CN"/>
          </a:p>
          <a:p>
            <a:r>
              <a:rPr lang="en-US" altLang="zh-CN"/>
              <a:t>We test two SoTA defenses performance under OMBA</a:t>
            </a:r>
            <a:endParaRPr lang="en-US" altLang="zh-CN"/>
          </a:p>
          <a:p>
            <a:r>
              <a:rPr lang="en-US" altLang="zh-CN"/>
              <a:t>one is statistic-based defense called FedCav, anther is clustering/cl</a:t>
            </a:r>
            <a:r>
              <a:rPr lang="en-US" altLang="zh-CN"/>
              <a:t>nstering/ based defense called HFLens /H F lens/</a:t>
            </a:r>
            <a:endParaRPr lang="en-US" altLang="zh-CN"/>
          </a:p>
          <a:p>
            <a:endParaRPr lang="en-US" altLang="zh-CN"/>
          </a:p>
          <a:p>
            <a:r>
              <a:rPr lang="en-US" altLang="zh-CN"/>
              <a:t>FedCav introduce the inference loss to filter abnormal updates in training process, </a:t>
            </a:r>
            <a:endParaRPr lang="en-US" altLang="zh-CN"/>
          </a:p>
          <a:p>
            <a:r>
              <a:rPr lang="en-US" altLang="zh-CN"/>
              <a:t>If there are some abnormal updates in the last round, the inference loss will occur a spike in current round.</a:t>
            </a:r>
            <a:endParaRPr lang="en-US" altLang="zh-CN"/>
          </a:p>
          <a:p>
            <a:endParaRPr lang="en-US" altLang="zh-CN"/>
          </a:p>
          <a:p>
            <a:r>
              <a:rPr lang="en-US" altLang="zh-CN"/>
              <a:t>HFLens use t-SNE to visulize the global model in each round, the ouliers might indicate in this round the global model is attacked.</a:t>
            </a:r>
            <a:endParaRPr lang="en-US" altLang="zh-CN"/>
          </a:p>
          <a:p>
            <a:endParaRPr lang="en-US" altLang="zh-CN"/>
          </a:p>
          <a:p>
            <a:r>
              <a:rPr lang="en-US" altLang="zh-CN"/>
              <a:t>we observe that all these two methods fail to seperate the backdoored models and benign models under OMBA.</a:t>
            </a:r>
            <a:endParaRPr lang="en-US" altLang="zh-CN"/>
          </a:p>
          <a:p>
            <a:endParaRPr lang="en-US" altLang="zh-CN"/>
          </a:p>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vmlDrawing" Target="../drawings/vmlDrawing4.vml"/><Relationship Id="rId5" Type="http://schemas.openxmlformats.org/officeDocument/2006/relationships/slideLayout" Target="../slideLayouts/slideLayout2.xml"/><Relationship Id="rId4" Type="http://schemas.openxmlformats.org/officeDocument/2006/relationships/oleObject" Target="../embeddings/oleObject17.bin"/><Relationship Id="rId3" Type="http://schemas.openxmlformats.org/officeDocument/2006/relationships/image" Target="../media/image12.emf"/><Relationship Id="rId2" Type="http://schemas.openxmlformats.org/officeDocument/2006/relationships/oleObject" Target="../embeddings/oleObject16.bin"/><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vmlDrawing" Target="../drawings/vmlDrawing5.vml"/><Relationship Id="rId6" Type="http://schemas.openxmlformats.org/officeDocument/2006/relationships/slideLayout" Target="../slideLayouts/slideLayout2.xml"/><Relationship Id="rId5" Type="http://schemas.openxmlformats.org/officeDocument/2006/relationships/image" Target="../media/image31.wmf"/><Relationship Id="rId4" Type="http://schemas.openxmlformats.org/officeDocument/2006/relationships/oleObject" Target="../embeddings/oleObject18.bin"/><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tags" Target="../tags/tag2.xml"/><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oleObject" Target="../embeddings/oleObject4.bin"/><Relationship Id="rId7" Type="http://schemas.openxmlformats.org/officeDocument/2006/relationships/image" Target="../media/image8.emf"/><Relationship Id="rId6" Type="http://schemas.openxmlformats.org/officeDocument/2006/relationships/oleObject" Target="../embeddings/oleObject3.bin"/><Relationship Id="rId5" Type="http://schemas.openxmlformats.org/officeDocument/2006/relationships/image" Target="../media/image7.emf"/><Relationship Id="rId4" Type="http://schemas.openxmlformats.org/officeDocument/2006/relationships/oleObject" Target="../embeddings/oleObject2.bin"/><Relationship Id="rId3" Type="http://schemas.openxmlformats.org/officeDocument/2006/relationships/image" Target="../media/image6.emf"/><Relationship Id="rId2" Type="http://schemas.openxmlformats.org/officeDocument/2006/relationships/oleObject" Target="../embeddings/oleObject1.bin"/><Relationship Id="rId19" Type="http://schemas.openxmlformats.org/officeDocument/2006/relationships/notesSlide" Target="../notesSlides/notesSlide4.xml"/><Relationship Id="rId18" Type="http://schemas.openxmlformats.org/officeDocument/2006/relationships/vmlDrawing" Target="../drawings/vmlDrawing1.vml"/><Relationship Id="rId17" Type="http://schemas.openxmlformats.org/officeDocument/2006/relationships/slideLayout" Target="../slideLayouts/slideLayout2.xml"/><Relationship Id="rId16" Type="http://schemas.openxmlformats.org/officeDocument/2006/relationships/image" Target="../media/image12.emf"/><Relationship Id="rId15" Type="http://schemas.openxmlformats.org/officeDocument/2006/relationships/oleObject" Target="../embeddings/oleObject8.bin"/><Relationship Id="rId14" Type="http://schemas.openxmlformats.org/officeDocument/2006/relationships/image" Target="../media/image11.emf"/><Relationship Id="rId13" Type="http://schemas.openxmlformats.org/officeDocument/2006/relationships/oleObject" Target="../embeddings/oleObject7.bin"/><Relationship Id="rId12" Type="http://schemas.openxmlformats.org/officeDocument/2006/relationships/image" Target="../media/image10.emf"/><Relationship Id="rId11" Type="http://schemas.openxmlformats.org/officeDocument/2006/relationships/oleObject" Target="../embeddings/oleObject6.bin"/><Relationship Id="rId10" Type="http://schemas.openxmlformats.org/officeDocument/2006/relationships/image" Target="../media/image9.emf"/><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vmlDrawing" Target="../drawings/vmlDrawing2.vml"/><Relationship Id="rId7" Type="http://schemas.openxmlformats.org/officeDocument/2006/relationships/slideLayout" Target="../slideLayouts/slideLayout2.x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13.emf"/><Relationship Id="rId3" Type="http://schemas.openxmlformats.org/officeDocument/2006/relationships/oleObject" Target="../embeddings/oleObject10.bin"/><Relationship Id="rId2" Type="http://schemas.openxmlformats.org/officeDocument/2006/relationships/image" Target="../media/image6.emf"/><Relationship Id="rId1"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oleObject" Target="../embeddings/oleObject15.bin"/><Relationship Id="rId4" Type="http://schemas.openxmlformats.org/officeDocument/2006/relationships/image" Target="../media/image13.emf"/><Relationship Id="rId3" Type="http://schemas.openxmlformats.org/officeDocument/2006/relationships/oleObject" Target="../embeddings/oleObject14.bin"/><Relationship Id="rId2" Type="http://schemas.openxmlformats.org/officeDocument/2006/relationships/image" Target="../media/image6.emf"/><Relationship Id="rId12" Type="http://schemas.openxmlformats.org/officeDocument/2006/relationships/notesSlide" Target="../notesSlides/notesSlide6.xml"/><Relationship Id="rId11" Type="http://schemas.openxmlformats.org/officeDocument/2006/relationships/vmlDrawing" Target="../drawings/vmlDrawing3.vml"/><Relationship Id="rId10" Type="http://schemas.openxmlformats.org/officeDocument/2006/relationships/slideLayout" Target="../slideLayouts/slideLayout2.xml"/><Relationship Id="rId1"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18515" y="1757045"/>
            <a:ext cx="10555605" cy="1781175"/>
          </a:xfrm>
        </p:spPr>
        <p:txBody>
          <a:bodyPr/>
          <a:lstStyle/>
          <a:p>
            <a:r>
              <a:rPr lang="en-US" altLang="zh-CN" sz="3200" b="1">
                <a:solidFill>
                  <a:schemeClr val="tx1"/>
                </a:solidFill>
                <a:effectLst/>
                <a:latin typeface="Arial" panose="020B0604020202020204" pitchFamily="34" charset="0"/>
                <a:cs typeface="Arial" panose="020B0604020202020204" pitchFamily="34" charset="0"/>
              </a:rPr>
              <a:t>Never Too Late:</a:t>
            </a:r>
            <a:r>
              <a:rPr lang="en-US" altLang="zh-CN" sz="32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br>
              <a:rPr lang="zh-CN" altLang="en-US" sz="32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zh-CN" altLang="en-US" sz="3200" b="1">
                <a:solidFill>
                  <a:schemeClr val="tx1"/>
                </a:solidFill>
                <a:effectLst/>
                <a:latin typeface="Arial" panose="020B0604020202020204" pitchFamily="34" charset="0"/>
                <a:cs typeface="Arial" panose="020B0604020202020204" pitchFamily="34" charset="0"/>
              </a:rPr>
              <a:t>Tracing and Mitigating Backdoor</a:t>
            </a:r>
            <a:r>
              <a:rPr lang="en-US" altLang="zh-CN" sz="3200" b="1">
                <a:solidFill>
                  <a:schemeClr val="tx1"/>
                </a:solidFill>
                <a:effectLst/>
                <a:latin typeface="Arial" panose="020B0604020202020204" pitchFamily="34" charset="0"/>
                <a:cs typeface="Arial" panose="020B0604020202020204" pitchFamily="34" charset="0"/>
              </a:rPr>
              <a:t> </a:t>
            </a:r>
            <a:r>
              <a:rPr lang="zh-CN" altLang="en-US" sz="3200" b="1">
                <a:solidFill>
                  <a:schemeClr val="tx1"/>
                </a:solidFill>
                <a:effectLst/>
                <a:latin typeface="Arial" panose="020B0604020202020204" pitchFamily="34" charset="0"/>
                <a:cs typeface="Arial" panose="020B0604020202020204" pitchFamily="34" charset="0"/>
              </a:rPr>
              <a:t>Attacks in Federated Learning</a:t>
            </a:r>
            <a:endParaRPr lang="zh-CN" altLang="en-US" sz="3200" b="1">
              <a:solidFill>
                <a:schemeClr val="tx1"/>
              </a:solidFill>
              <a:effectLst/>
              <a:latin typeface="Arial" panose="020B0604020202020204" pitchFamily="34" charset="0"/>
              <a:cs typeface="Arial" panose="020B0604020202020204" pitchFamily="34" charset="0"/>
            </a:endParaRPr>
          </a:p>
        </p:txBody>
      </p:sp>
      <p:sp>
        <p:nvSpPr>
          <p:cNvPr id="5" name="矩形 4"/>
          <p:cNvSpPr/>
          <p:nvPr/>
        </p:nvSpPr>
        <p:spPr>
          <a:xfrm>
            <a:off x="2233270" y="4204655"/>
            <a:ext cx="7725459" cy="1476375"/>
          </a:xfrm>
          <a:prstGeom prst="rect">
            <a:avLst/>
          </a:prstGeom>
        </p:spPr>
        <p:txBody>
          <a:bodyPr wrap="square">
            <a:spAutoFit/>
          </a:bodyPr>
          <a:lstStyle/>
          <a:p>
            <a:pPr algn="ctr">
              <a:lnSpc>
                <a:spcPct val="150000"/>
              </a:lnSpc>
            </a:pPr>
            <a:r>
              <a:rPr lang="en-US" altLang="zh-CN" sz="2000" b="1" u="sng" dirty="0">
                <a:latin typeface="Arial" panose="020B0604020202020204" pitchFamily="34" charset="0"/>
                <a:cs typeface="Arial" panose="020B0604020202020204" pitchFamily="34" charset="0"/>
              </a:rPr>
              <a:t>Hui Zeng</a:t>
            </a:r>
            <a:r>
              <a:rPr lang="zh-CN" altLang="en-US" sz="2000" b="1" dirty="0">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sym typeface="+mn-ea"/>
              </a:rPr>
              <a:t>Tongqing Zhou, Xinyi Wu,</a:t>
            </a:r>
            <a:r>
              <a:rPr lang="zh-CN" altLang="en-US" sz="2000" b="1" dirty="0">
                <a:latin typeface="Arial" panose="020B0604020202020204" pitchFamily="34" charset="0"/>
                <a:cs typeface="Arial" panose="020B0604020202020204" pitchFamily="34" charset="0"/>
              </a:rPr>
              <a:t> Zhiping Cai</a:t>
            </a:r>
            <a:endParaRPr lang="en-US" altLang="zh-CN" sz="2000" b="1" dirty="0">
              <a:latin typeface="Arial" panose="020B0604020202020204" pitchFamily="34" charset="0"/>
              <a:cs typeface="Arial" panose="020B0604020202020204" pitchFamily="34" charset="0"/>
            </a:endParaRPr>
          </a:p>
          <a:p>
            <a:pPr algn="ctr">
              <a:lnSpc>
                <a:spcPct val="150000"/>
              </a:lnSpc>
            </a:pPr>
            <a:r>
              <a:rPr lang="en-GB" altLang="zh-CN" sz="2000" b="1" dirty="0">
                <a:latin typeface="Arial" panose="020B0604020202020204" pitchFamily="34" charset="0"/>
                <a:cs typeface="Arial" panose="020B0604020202020204" pitchFamily="34" charset="0"/>
              </a:rPr>
              <a:t>National University of Defense Technology, China</a:t>
            </a:r>
            <a:endParaRPr lang="en-US" altLang="zh-CN" sz="2000" b="1" dirty="0">
              <a:latin typeface="Arial" panose="020B0604020202020204" pitchFamily="34" charset="0"/>
              <a:cs typeface="Arial" panose="020B0604020202020204" pitchFamily="34" charset="0"/>
            </a:endParaRPr>
          </a:p>
          <a:p>
            <a:pPr algn="ctr">
              <a:lnSpc>
                <a:spcPct val="150000"/>
              </a:lnSpc>
            </a:pPr>
            <a:endParaRPr lang="en-GB" altLang="zh-CN" sz="2000" b="1" dirty="0">
              <a:latin typeface="Arial" panose="020B0604020202020204" pitchFamily="34" charset="0"/>
              <a:cs typeface="Arial" panose="020B0604020202020204" pitchFamily="34" charset="0"/>
            </a:endParaRPr>
          </a:p>
        </p:txBody>
      </p:sp>
      <p:sp>
        <p:nvSpPr>
          <p:cNvPr id="6" name="文本框 5"/>
          <p:cNvSpPr txBox="1"/>
          <p:nvPr/>
        </p:nvSpPr>
        <p:spPr>
          <a:xfrm>
            <a:off x="313690" y="612775"/>
            <a:ext cx="11402695" cy="460375"/>
          </a:xfrm>
          <a:prstGeom prst="rect">
            <a:avLst/>
          </a:prstGeom>
          <a:noFill/>
        </p:spPr>
        <p:txBody>
          <a:bodyPr wrap="square" rtlCol="0">
            <a:spAutoFit/>
          </a:bodyPr>
          <a:lstStyle/>
          <a:p>
            <a:pPr algn="ctr"/>
            <a:r>
              <a:rPr lang="zh-CN" altLang="en-US" sz="2400">
                <a:latin typeface="Arial" panose="020B0604020202020204" pitchFamily="34" charset="0"/>
                <a:cs typeface="Arial" panose="020B0604020202020204" pitchFamily="34" charset="0"/>
              </a:rPr>
              <a:t>The 41st International Symposium on Reliable Distributed Systems (SRDS 2022)</a:t>
            </a:r>
            <a:endParaRPr lang="zh-CN" altLang="en-US" sz="2400">
              <a:latin typeface="Arial" panose="020B0604020202020204" pitchFamily="34" charset="0"/>
              <a:cs typeface="Arial" panose="020B0604020202020204" pitchFamily="34" charset="0"/>
            </a:endParaRPr>
          </a:p>
        </p:txBody>
      </p:sp>
      <p:grpSp>
        <p:nvGrpSpPr>
          <p:cNvPr id="11" name="组合 10"/>
          <p:cNvGrpSpPr/>
          <p:nvPr/>
        </p:nvGrpSpPr>
        <p:grpSpPr>
          <a:xfrm>
            <a:off x="3985894" y="5866765"/>
            <a:ext cx="4058285" cy="756920"/>
            <a:chOff x="6147" y="9439"/>
            <a:chExt cx="6391" cy="1192"/>
          </a:xfrm>
        </p:grpSpPr>
        <p:sp>
          <p:nvSpPr>
            <p:cNvPr id="4" name="文本框 3"/>
            <p:cNvSpPr txBox="1"/>
            <p:nvPr/>
          </p:nvSpPr>
          <p:spPr>
            <a:xfrm>
              <a:off x="7607" y="9579"/>
              <a:ext cx="4671" cy="919"/>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华文行楷" panose="02010800040101010101" charset="-122"/>
                  <a:ea typeface="华文行楷" panose="02010800040101010101" charset="-122"/>
                </a:rPr>
                <a:t>国防科技大学</a:t>
              </a:r>
              <a:endParaRPr lang="zh-CN" altLang="en-US" sz="3200" dirty="0">
                <a:solidFill>
                  <a:schemeClr val="tx1">
                    <a:lumMod val="75000"/>
                    <a:lumOff val="25000"/>
                  </a:schemeClr>
                </a:solidFill>
                <a:latin typeface="华文行楷" panose="02010800040101010101" charset="-122"/>
                <a:ea typeface="华文行楷" panose="02010800040101010101" charset="-122"/>
              </a:endParaRPr>
            </a:p>
          </p:txBody>
        </p:sp>
        <p:sp>
          <p:nvSpPr>
            <p:cNvPr id="7" name="文本框 6"/>
            <p:cNvSpPr txBox="1"/>
            <p:nvPr/>
          </p:nvSpPr>
          <p:spPr>
            <a:xfrm>
              <a:off x="7388" y="10197"/>
              <a:ext cx="5151" cy="434"/>
            </a:xfrm>
            <a:prstGeom prst="rect">
              <a:avLst/>
            </a:prstGeom>
            <a:noFill/>
          </p:spPr>
          <p:txBody>
            <a:bodyPr wrap="none" rtlCol="0">
              <a:spAutoFit/>
            </a:bodyPr>
            <a:lstStyle/>
            <a:p>
              <a:r>
                <a:rPr lang="en-US" altLang="zh-CN" sz="1200" b="1">
                  <a:solidFill>
                    <a:schemeClr val="tx1">
                      <a:lumMod val="75000"/>
                      <a:lumOff val="25000"/>
                    </a:schemeClr>
                  </a:solidFill>
                  <a:latin typeface="Arial" panose="020B0604020202020204" pitchFamily="34" charset="0"/>
                  <a:cs typeface="Arial" panose="020B0604020202020204" pitchFamily="34" charset="0"/>
                </a:rPr>
                <a:t>National University of Defense Technology</a:t>
              </a:r>
              <a:endParaRPr lang="en-US" altLang="zh-CN" sz="12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47" y="9439"/>
              <a:ext cx="1255" cy="119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6225" y="365125"/>
            <a:ext cx="11638915" cy="932815"/>
          </a:xfrm>
        </p:spPr>
        <p:txBody>
          <a:bodyPr>
            <a:noAutofit/>
          </a:bodyPr>
          <a:lstStyle/>
          <a:p>
            <a:r>
              <a:rPr lang="en-US" altLang="zh-CN" sz="3200">
                <a:solidFill>
                  <a:schemeClr val="tx1"/>
                </a:solidFill>
                <a:latin typeface="Arial" panose="020B0604020202020204" pitchFamily="34" charset="0"/>
                <a:cs typeface="Arial" panose="020B0604020202020204" pitchFamily="34" charset="0"/>
                <a:sym typeface="+mn-ea"/>
              </a:rPr>
              <a:t>A New Question: How to Mitigate OMBA? Proactive or Reactive?</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1805305"/>
          </a:xfrm>
        </p:spPr>
        <p:txBody>
          <a:bodyPr>
            <a:normAutofit/>
          </a:bodyPr>
          <a:lstStyle/>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Proactive defense is ineffective: Observation #1, #2</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sym typeface="+mn-ea"/>
              </a:rPr>
              <a:t>“Cracks on the fence are </a:t>
            </a:r>
            <a:r>
              <a:rPr lang="en-US" altLang="zh-CN" sz="2000" u="sng" dirty="0">
                <a:solidFill>
                  <a:srgbClr val="FF0000"/>
                </a:solidFill>
                <a:latin typeface="Arial" panose="020B0604020202020204" pitchFamily="34" charset="0"/>
                <a:cs typeface="Arial" panose="020B0604020202020204" pitchFamily="34" charset="0"/>
                <a:sym typeface="+mn-ea"/>
              </a:rPr>
              <a:t>unavoidable!</a:t>
            </a:r>
            <a:r>
              <a:rPr lang="en-US" altLang="zh-CN" sz="2000" dirty="0">
                <a:latin typeface="Arial" panose="020B0604020202020204" pitchFamily="34" charset="0"/>
                <a:cs typeface="Arial" panose="020B0604020202020204" pitchFamily="34" charset="0"/>
                <a:sym typeface="+mn-ea"/>
              </a:rPr>
              <a:t> ”</a:t>
            </a:r>
            <a:endParaRPr lang="en-US" altLang="zh-CN" sz="2000" dirty="0">
              <a:latin typeface="Arial" panose="020B0604020202020204" pitchFamily="34" charset="0"/>
              <a:cs typeface="Arial" panose="020B0604020202020204" pitchFamily="34" charset="0"/>
            </a:endParaRPr>
          </a:p>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Our solution </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solidFill>
                  <a:schemeClr val="tx1"/>
                </a:solidFill>
                <a:latin typeface="Arial" panose="020B0604020202020204" pitchFamily="34" charset="0"/>
                <a:cs typeface="Arial" panose="020B0604020202020204" pitchFamily="34" charset="0"/>
              </a:rPr>
              <a:t>A </a:t>
            </a:r>
            <a:r>
              <a:rPr lang="en-US" altLang="zh-CN" sz="2000" u="sng" dirty="0">
                <a:solidFill>
                  <a:srgbClr val="FF0000"/>
                </a:solidFill>
                <a:latin typeface="Arial" panose="020B0604020202020204" pitchFamily="34" charset="0"/>
                <a:cs typeface="Arial" panose="020B0604020202020204" pitchFamily="34" charset="0"/>
              </a:rPr>
              <a:t>reactive remedy</a:t>
            </a:r>
            <a:r>
              <a:rPr lang="en-US" altLang="zh-CN" sz="2000" dirty="0">
                <a:latin typeface="Arial" panose="020B0604020202020204" pitchFamily="34" charset="0"/>
                <a:cs typeface="Arial" panose="020B0604020202020204" pitchFamily="34" charset="0"/>
              </a:rPr>
              <a:t> when the backdoor is </a:t>
            </a:r>
            <a:r>
              <a:rPr lang="en-US" altLang="zh-CN" sz="2000" u="sng" dirty="0">
                <a:solidFill>
                  <a:srgbClr val="FF0000"/>
                </a:solidFill>
                <a:latin typeface="Arial" panose="020B0604020202020204" pitchFamily="34" charset="0"/>
                <a:cs typeface="Arial" panose="020B0604020202020204" pitchFamily="34" charset="0"/>
              </a:rPr>
              <a:t>invoked</a:t>
            </a:r>
            <a:r>
              <a:rPr lang="en-US" altLang="zh-CN" sz="2000" dirty="0">
                <a:latin typeface="Arial" panose="020B0604020202020204" pitchFamily="34" charset="0"/>
                <a:cs typeface="Arial" panose="020B0604020202020204" pitchFamily="34" charset="0"/>
              </a:rPr>
              <a:t> and erroneous decisions </a:t>
            </a:r>
            <a:r>
              <a:rPr lang="en-US" altLang="zh-CN" sz="2000" u="sng" dirty="0">
                <a:solidFill>
                  <a:srgbClr val="FF0000"/>
                </a:solidFill>
                <a:latin typeface="Arial" panose="020B0604020202020204" pitchFamily="34" charset="0"/>
                <a:cs typeface="Arial" panose="020B0604020202020204" pitchFamily="34" charset="0"/>
              </a:rPr>
              <a:t>happen.</a:t>
            </a:r>
            <a:endParaRPr lang="en-US" altLang="zh-CN" sz="2400"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400" dirty="0">
              <a:latin typeface="Arial" panose="020B0604020202020204" pitchFamily="34" charset="0"/>
              <a:cs typeface="Arial" panose="020B0604020202020204" pitchFamily="34" charset="0"/>
            </a:endParaRPr>
          </a:p>
        </p:txBody>
      </p:sp>
      <p:sp>
        <p:nvSpPr>
          <p:cNvPr id="7" name="矩形 6"/>
          <p:cNvSpPr/>
          <p:nvPr/>
        </p:nvSpPr>
        <p:spPr>
          <a:xfrm>
            <a:off x="838200" y="113982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5fccdf065345e1607261958919"/>
          <p:cNvPicPr>
            <a:picLocks noChangeAspect="1"/>
          </p:cNvPicPr>
          <p:nvPr/>
        </p:nvPicPr>
        <p:blipFill>
          <a:blip r:embed="rId1"/>
          <a:stretch>
            <a:fillRect/>
          </a:stretch>
        </p:blipFill>
        <p:spPr>
          <a:xfrm>
            <a:off x="4124325" y="2931160"/>
            <a:ext cx="3942715" cy="2952750"/>
          </a:xfrm>
          <a:prstGeom prst="rect">
            <a:avLst/>
          </a:prstGeom>
        </p:spPr>
      </p:pic>
      <p:sp>
        <p:nvSpPr>
          <p:cNvPr id="22" name="文本框 21"/>
          <p:cNvSpPr txBox="1"/>
          <p:nvPr/>
        </p:nvSpPr>
        <p:spPr>
          <a:xfrm>
            <a:off x="2467610" y="5790565"/>
            <a:ext cx="7256145" cy="706755"/>
          </a:xfrm>
          <a:prstGeom prst="rect">
            <a:avLst/>
          </a:prstGeom>
          <a:noFill/>
        </p:spPr>
        <p:txBody>
          <a:bodyPr wrap="square" rtlCol="0">
            <a:spAutoFit/>
          </a:bodyPr>
          <a:lstStyle/>
          <a:p>
            <a:pPr algn="ctr"/>
            <a:r>
              <a:rPr lang="en-US" altLang="zh-CN" sz="2000">
                <a:solidFill>
                  <a:schemeClr val="tx1"/>
                </a:solidFill>
                <a:latin typeface="Arial" panose="020B0604020202020204" pitchFamily="34" charset="0"/>
                <a:cs typeface="Arial" panose="020B0604020202020204" pitchFamily="34" charset="0"/>
              </a:rPr>
              <a:t>“</a:t>
            </a:r>
            <a:r>
              <a:rPr lang="en-US" altLang="zh-CN" sz="2000">
                <a:solidFill>
                  <a:schemeClr val="tx1"/>
                </a:solidFill>
                <a:latin typeface="Arial" panose="020B0604020202020204" pitchFamily="34" charset="0"/>
                <a:cs typeface="Arial" panose="020B0604020202020204" pitchFamily="34" charset="0"/>
                <a:sym typeface="+mn-ea"/>
              </a:rPr>
              <a:t>It’s never too late to mitigate the model backdoors when you find a federated learning model has been attacked</a:t>
            </a:r>
            <a:r>
              <a:rPr lang="en-US" altLang="zh-CN" sz="2000">
                <a:solidFill>
                  <a:schemeClr val="tx1"/>
                </a:solidFill>
                <a:latin typeface="Arial" panose="020B0604020202020204" pitchFamily="34" charset="0"/>
                <a:cs typeface="Arial" panose="020B0604020202020204" pitchFamily="34" charset="0"/>
              </a:rPr>
              <a:t>. ”</a:t>
            </a:r>
            <a:endParaRPr lang="en-US" altLang="zh-CN" sz="20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A Reactive Remedy: Tracing and Mitigating OMBA</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282065"/>
            <a:ext cx="10584815" cy="5325110"/>
          </a:xfrm>
        </p:spPr>
        <p:txBody>
          <a:bodyPr>
            <a:normAutofit lnSpcReduction="10000"/>
          </a:bodyPr>
          <a:lstStyle/>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Assumption</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Adversary: adversaries may conspire with each other to adopt OMBA</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Defense: </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charset="0"/>
              <a:buChar char="l"/>
            </a:pPr>
            <a:r>
              <a:rPr lang="en-US" altLang="zh-CN" dirty="0">
                <a:latin typeface="Arial" panose="020B0604020202020204" pitchFamily="34" charset="0"/>
                <a:cs typeface="Arial" panose="020B0604020202020204" pitchFamily="34" charset="0"/>
              </a:rPr>
              <a:t>backdoor is invoked</a:t>
            </a:r>
            <a:endParaRPr lang="en-US" altLang="zh-CN" dirty="0">
              <a:latin typeface="Arial" panose="020B0604020202020204" pitchFamily="34" charset="0"/>
              <a:cs typeface="Arial" panose="020B0604020202020204" pitchFamily="34" charset="0"/>
            </a:endParaRPr>
          </a:p>
          <a:p>
            <a:pPr lvl="2">
              <a:buClr>
                <a:srgbClr val="000000"/>
              </a:buClr>
              <a:buSzPct val="85000"/>
              <a:buFont typeface="Wingdings" panose="05000000000000000000" charset="0"/>
              <a:buChar char="l"/>
            </a:pPr>
            <a:r>
              <a:rPr lang="en-US" altLang="zh-CN" dirty="0">
                <a:latin typeface="Arial" panose="020B0604020202020204" pitchFamily="34" charset="0"/>
                <a:cs typeface="Arial" panose="020B0604020202020204" pitchFamily="34" charset="0"/>
              </a:rPr>
              <a:t>accessable training records in FL</a:t>
            </a:r>
            <a:endParaRPr lang="en-US" altLang="zh-CN" sz="2000" dirty="0">
              <a:latin typeface="Arial" panose="020B0604020202020204" pitchFamily="34" charset="0"/>
              <a:cs typeface="Arial" panose="020B0604020202020204" pitchFamily="34" charset="0"/>
            </a:endParaRPr>
          </a:p>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Goals and Challenges </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Goals</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Tracing: </a:t>
            </a:r>
            <a:r>
              <a:rPr lang="en-US" altLang="zh-CN" sz="2000" u="sng" dirty="0">
                <a:solidFill>
                  <a:srgbClr val="FF0000"/>
                </a:solidFill>
                <a:latin typeface="Arial" panose="020B0604020202020204" pitchFamily="34" charset="0"/>
                <a:cs typeface="Arial" panose="020B0604020202020204" pitchFamily="34" charset="0"/>
              </a:rPr>
              <a:t>When</a:t>
            </a:r>
            <a:r>
              <a:rPr lang="en-US" altLang="zh-CN" sz="2000"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 </a:t>
            </a:r>
            <a:r>
              <a:rPr lang="en-US" altLang="zh-CN" sz="2000" u="sng" dirty="0">
                <a:solidFill>
                  <a:srgbClr val="FF0000"/>
                </a:solidFill>
                <a:latin typeface="Arial" panose="020B0604020202020204" pitchFamily="34" charset="0"/>
                <a:cs typeface="Arial" panose="020B0604020202020204" pitchFamily="34" charset="0"/>
              </a:rPr>
              <a:t>Who</a:t>
            </a:r>
            <a:r>
              <a:rPr lang="en-US" altLang="zh-CN" sz="2000"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perform the attacks</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Mitigating: </a:t>
            </a:r>
            <a:r>
              <a:rPr lang="en-US" altLang="zh-CN" sz="2000" u="sng" dirty="0">
                <a:solidFill>
                  <a:srgbClr val="FF0000"/>
                </a:solidFill>
                <a:latin typeface="Arial" panose="020B0604020202020204" pitchFamily="34" charset="0"/>
                <a:cs typeface="Arial" panose="020B0604020202020204" pitchFamily="34" charset="0"/>
              </a:rPr>
              <a:t>How</a:t>
            </a:r>
            <a:r>
              <a:rPr lang="en-US" altLang="zh-CN" sz="2000"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 remove the backdoor</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Challenges</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Backdoor inheritance</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Stochastic attack</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Inaccessible training data</a:t>
            </a:r>
            <a:endParaRPr lang="en-US" altLang="zh-CN" sz="2000" dirty="0">
              <a:latin typeface="Arial" panose="020B0604020202020204" pitchFamily="34" charset="0"/>
              <a:cs typeface="Arial" panose="020B0604020202020204" pitchFamily="34" charset="0"/>
            </a:endParaRPr>
          </a:p>
          <a:p>
            <a:pPr lvl="0">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sym typeface="+mn-ea"/>
              </a:rPr>
              <a:t>Strawman solutions</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sym typeface="+mn-ea"/>
              </a:rPr>
              <a:t>Clustering-based   </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sym typeface="+mn-ea"/>
              </a:rPr>
              <a:t>Fine-tuning and post-training</a:t>
            </a:r>
            <a:endParaRPr lang="en-US" altLang="zh-CN" sz="2000" dirty="0">
              <a:latin typeface="Arial" panose="020B0604020202020204" pitchFamily="34" charset="0"/>
              <a:cs typeface="Arial" panose="020B0604020202020204" pitchFamily="34" charset="0"/>
            </a:endParaRPr>
          </a:p>
          <a:p>
            <a:pPr marL="0" indent="0">
              <a:buClr>
                <a:srgbClr val="5B9BD5"/>
              </a:buClr>
              <a:buSzPct val="85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stretch>
            <a:fillRect/>
          </a:stretch>
        </p:blipFill>
        <p:spPr>
          <a:xfrm>
            <a:off x="7093585" y="2715895"/>
            <a:ext cx="4839335" cy="3112770"/>
          </a:xfrm>
          <a:prstGeom prst="rect">
            <a:avLst/>
          </a:prstGeom>
        </p:spPr>
      </p:pic>
      <p:sp>
        <p:nvSpPr>
          <p:cNvPr id="23" name="文本框 22"/>
          <p:cNvSpPr txBox="1"/>
          <p:nvPr/>
        </p:nvSpPr>
        <p:spPr>
          <a:xfrm>
            <a:off x="7104380" y="5740400"/>
            <a:ext cx="4632960" cy="706755"/>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Clustering-based method </a:t>
            </a:r>
            <a:endParaRPr lang="en-US" altLang="zh-CN" sz="2000">
              <a:latin typeface="Arial" panose="020B0604020202020204" pitchFamily="34" charset="0"/>
              <a:cs typeface="Arial" panose="020B0604020202020204" pitchFamily="34" charset="0"/>
            </a:endParaRPr>
          </a:p>
          <a:p>
            <a:pPr algn="ctr"/>
            <a:r>
              <a:rPr lang="en-US" altLang="zh-CN" sz="2000">
                <a:latin typeface="Arial" panose="020B0604020202020204" pitchFamily="34" charset="0"/>
                <a:cs typeface="Arial" panose="020B0604020202020204" pitchFamily="34" charset="0"/>
              </a:rPr>
              <a:t>(using t-SNE to visualize local models)</a:t>
            </a:r>
            <a:endParaRPr lang="en-US" altLang="zh-CN" sz="2000">
              <a:latin typeface="Arial" panose="020B0604020202020204" pitchFamily="34" charset="0"/>
              <a:cs typeface="Arial" panose="020B0604020202020204" pitchFamily="34" charset="0"/>
            </a:endParaRPr>
          </a:p>
        </p:txBody>
      </p:sp>
      <p:sp>
        <p:nvSpPr>
          <p:cNvPr id="24" name="文本框 23"/>
          <p:cNvSpPr txBox="1"/>
          <p:nvPr/>
        </p:nvSpPr>
        <p:spPr>
          <a:xfrm>
            <a:off x="0" y="6397625"/>
            <a:ext cx="11985625" cy="460375"/>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sym typeface="+mn-ea"/>
              </a:rPr>
              <a:t>[1] Nguyen et al., FLGUARD: Secure and private federated learning. arXiv 2021</a:t>
            </a:r>
            <a:endParaRPr lang="en-US" altLang="zh-CN" sz="1200">
              <a:latin typeface="Arial" panose="020B0604020202020204" pitchFamily="34" charset="0"/>
              <a:cs typeface="Arial" panose="020B0604020202020204" pitchFamily="34" charset="0"/>
              <a:sym typeface="+mn-ea"/>
            </a:endParaRPr>
          </a:p>
          <a:p>
            <a:r>
              <a:rPr lang="en-US" altLang="zh-CN" sz="1200">
                <a:latin typeface="Arial" panose="020B0604020202020204" pitchFamily="34" charset="0"/>
                <a:cs typeface="Arial" panose="020B0604020202020204" pitchFamily="34" charset="0"/>
              </a:rPr>
              <a:t>[2] Rieger et al., Deepsight: Mitigating backdoor attacks in federated learning through deep model inspection. arXiv 2022</a:t>
            </a:r>
            <a:endParaRPr lang="en-US" altLang="zh-CN" sz="1200">
              <a:latin typeface="Arial" panose="020B0604020202020204" pitchFamily="34" charset="0"/>
              <a:cs typeface="Arial" panose="020B0604020202020204" pitchFamily="34" charset="0"/>
            </a:endParaRPr>
          </a:p>
        </p:txBody>
      </p:sp>
      <p:graphicFrame>
        <p:nvGraphicFramePr>
          <p:cNvPr id="5" name="对象 4"/>
          <p:cNvGraphicFramePr/>
          <p:nvPr/>
        </p:nvGraphicFramePr>
        <p:xfrm>
          <a:off x="5045075" y="5662930"/>
          <a:ext cx="309880" cy="305435"/>
        </p:xfrm>
        <a:graphic>
          <a:graphicData uri="http://schemas.openxmlformats.org/presentationml/2006/ole">
            <mc:AlternateContent xmlns:mc="http://schemas.openxmlformats.org/markup-compatibility/2006">
              <mc:Choice xmlns:v="urn:schemas-microsoft-com:vml" Requires="v">
                <p:oleObj spid="_x0000_s6" name="" r:id="rId2" imgW="353695" imgH="353695" progId="Visio.Drawing.15">
                  <p:embed/>
                </p:oleObj>
              </mc:Choice>
              <mc:Fallback>
                <p:oleObj name="" r:id="rId2" imgW="353695" imgH="353695" progId="Visio.Drawing.15">
                  <p:embed/>
                  <p:pic>
                    <p:nvPicPr>
                      <p:cNvPr id="0" name="图片 92"/>
                      <p:cNvPicPr/>
                      <p:nvPr/>
                    </p:nvPicPr>
                    <p:blipFill>
                      <a:blip r:embed="rId3"/>
                      <a:stretch>
                        <a:fillRect/>
                      </a:stretch>
                    </p:blipFill>
                    <p:spPr>
                      <a:xfrm>
                        <a:off x="5045075" y="5662930"/>
                        <a:ext cx="309880" cy="305435"/>
                      </a:xfrm>
                      <a:prstGeom prst="rect">
                        <a:avLst/>
                      </a:prstGeom>
                    </p:spPr>
                  </p:pic>
                </p:oleObj>
              </mc:Fallback>
            </mc:AlternateContent>
          </a:graphicData>
        </a:graphic>
      </p:graphicFrame>
      <p:graphicFrame>
        <p:nvGraphicFramePr>
          <p:cNvPr id="8" name="对象 7"/>
          <p:cNvGraphicFramePr/>
          <p:nvPr/>
        </p:nvGraphicFramePr>
        <p:xfrm>
          <a:off x="5045075" y="6016625"/>
          <a:ext cx="309880" cy="305435"/>
        </p:xfrm>
        <a:graphic>
          <a:graphicData uri="http://schemas.openxmlformats.org/presentationml/2006/ole">
            <mc:AlternateContent xmlns:mc="http://schemas.openxmlformats.org/markup-compatibility/2006">
              <mc:Choice xmlns:v="urn:schemas-microsoft-com:vml" Requires="v">
                <p:oleObj spid="_x0000_s9" name="" r:id="rId4" imgW="353695" imgH="353695" progId="Visio.Drawing.15">
                  <p:embed/>
                </p:oleObj>
              </mc:Choice>
              <mc:Fallback>
                <p:oleObj name="" r:id="rId4" imgW="353695" imgH="353695" progId="Visio.Drawing.15">
                  <p:embed/>
                  <p:pic>
                    <p:nvPicPr>
                      <p:cNvPr id="0" name="图片 92"/>
                      <p:cNvPicPr/>
                      <p:nvPr/>
                    </p:nvPicPr>
                    <p:blipFill>
                      <a:blip r:embed="rId3"/>
                      <a:stretch>
                        <a:fillRect/>
                      </a:stretch>
                    </p:blipFill>
                    <p:spPr>
                      <a:xfrm>
                        <a:off x="5045075" y="6016625"/>
                        <a:ext cx="309880" cy="305435"/>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Design Overview</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5325110"/>
          </a:xfrm>
        </p:spPr>
        <p:txBody>
          <a:bodyPr>
            <a:normAutofit/>
          </a:bodyPr>
          <a:lstStyle/>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Key Intuition</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Similar outputs on the backdoored models (</a:t>
            </a:r>
            <a:r>
              <a:rPr lang="en-US" altLang="zh-CN" sz="2000" u="sng" dirty="0">
                <a:solidFill>
                  <a:srgbClr val="FF0000"/>
                </a:solidFill>
                <a:latin typeface="Arial" panose="020B0604020202020204" pitchFamily="34" charset="0"/>
                <a:cs typeface="Arial" panose="020B0604020202020204" pitchFamily="34" charset="0"/>
              </a:rPr>
              <a:t>When</a:t>
            </a:r>
            <a:r>
              <a:rPr lang="en-US" altLang="zh-CN"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More frequently appear in attack rounds (</a:t>
            </a:r>
            <a:r>
              <a:rPr lang="en-US" altLang="zh-CN" sz="2000" u="sng" dirty="0">
                <a:solidFill>
                  <a:srgbClr val="FF0000"/>
                </a:solidFill>
                <a:latin typeface="Arial" panose="020B0604020202020204" pitchFamily="34" charset="0"/>
                <a:cs typeface="Arial" panose="020B0604020202020204" pitchFamily="34" charset="0"/>
              </a:rPr>
              <a:t>Who</a:t>
            </a:r>
            <a:r>
              <a:rPr lang="en-US" altLang="zh-CN"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err="1">
                <a:latin typeface="Arial" panose="020B0604020202020204" pitchFamily="34" charset="0"/>
                <a:cs typeface="Arial" panose="020B0604020202020204" pitchFamily="34" charset="0"/>
              </a:rPr>
              <a:t>Substract</a:t>
            </a:r>
            <a:r>
              <a:rPr lang="en-US" altLang="zh-CN" sz="2000" dirty="0">
                <a:latin typeface="Arial" panose="020B0604020202020204" pitchFamily="34" charset="0"/>
                <a:cs typeface="Arial" panose="020B0604020202020204" pitchFamily="34" charset="0"/>
              </a:rPr>
              <a:t> malicious updates to mitigate backdoor (</a:t>
            </a:r>
            <a:r>
              <a:rPr lang="en-US" altLang="zh-CN" sz="2000" u="sng" dirty="0">
                <a:solidFill>
                  <a:srgbClr val="FF0000"/>
                </a:solidFill>
                <a:latin typeface="Arial" panose="020B0604020202020204" pitchFamily="34" charset="0"/>
                <a:cs typeface="Arial" panose="020B0604020202020204" pitchFamily="34" charset="0"/>
              </a:rPr>
              <a:t>How</a:t>
            </a:r>
            <a:r>
              <a:rPr lang="en-US" altLang="zh-CN"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a:p>
            <a:pPr lvl="0">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Framework </a:t>
            </a:r>
            <a:endParaRPr lang="en-US" altLang="zh-CN" sz="2000"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stretch>
            <a:fillRect/>
          </a:stretch>
        </p:blipFill>
        <p:spPr>
          <a:xfrm>
            <a:off x="1266825" y="3293110"/>
            <a:ext cx="9852660" cy="34169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Identifying Attack Rounds</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251587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Three metrics </a:t>
            </a:r>
            <a:r>
              <a:rPr lang="en-US" altLang="zh-CN" sz="2000" dirty="0">
                <a:latin typeface="Arial" panose="020B0604020202020204" pitchFamily="34" charset="0"/>
                <a:cs typeface="Arial" panose="020B0604020202020204" pitchFamily="34" charset="0"/>
                <a:sym typeface="+mn-ea"/>
              </a:rPr>
              <a:t>for outputs similarity</a:t>
            </a:r>
            <a:endParaRPr lang="en-US" altLang="zh-CN" sz="2000"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r>
              <a:rPr lang="en-US" altLang="zh-CN" dirty="0">
                <a:latin typeface="Arial" panose="020B0604020202020204" pitchFamily="34" charset="0"/>
                <a:cs typeface="Arial" panose="020B0604020202020204" pitchFamily="34" charset="0"/>
                <a:sym typeface="+mn-ea"/>
              </a:rPr>
              <a:t>Cosine Similarity 		</a:t>
            </a:r>
            <a:endParaRPr lang="en-US" altLang="zh-CN" i="1"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endParaRPr lang="en-US" altLang="zh-CN"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r>
              <a:rPr lang="en-US" altLang="zh-CN" dirty="0">
                <a:latin typeface="Arial" panose="020B0604020202020204" pitchFamily="34" charset="0"/>
                <a:cs typeface="Arial" panose="020B0604020202020204" pitchFamily="34" charset="0"/>
                <a:sym typeface="+mn-ea"/>
              </a:rPr>
              <a:t>Euclidean Distance		</a:t>
            </a:r>
            <a:endParaRPr lang="en-US" altLang="zh-CN" i="1"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endParaRPr lang="en-US" altLang="zh-CN"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r>
              <a:rPr lang="en-US" altLang="zh-CN" dirty="0">
                <a:latin typeface="Arial" panose="020B0604020202020204" pitchFamily="34" charset="0"/>
                <a:cs typeface="Arial" panose="020B0604020202020204" pitchFamily="34" charset="0"/>
                <a:sym typeface="+mn-ea"/>
              </a:rPr>
              <a:t>Jensen-Shannon Divergence   </a:t>
            </a:r>
            <a:r>
              <a:rPr lang="en-US" altLang="zh-CN" sz="2300" dirty="0">
                <a:latin typeface="Arial" panose="020B0604020202020204" pitchFamily="34" charset="0"/>
                <a:cs typeface="Arial" panose="020B0604020202020204" pitchFamily="34" charset="0"/>
                <a:sym typeface="+mn-ea"/>
              </a:rPr>
              <a:t>	 </a:t>
            </a:r>
            <a:endParaRPr lang="en-US" altLang="zh-CN" sz="2300" dirty="0">
              <a:latin typeface="Arial" panose="020B0604020202020204" pitchFamily="34" charset="0"/>
              <a:cs typeface="Arial" panose="020B0604020202020204" pitchFamily="34" charset="0"/>
            </a:endParaRPr>
          </a:p>
          <a:p>
            <a:pPr marL="457200" lvl="2">
              <a:buClr>
                <a:srgbClr val="000000"/>
              </a:buClr>
              <a:buSzPct val="50000"/>
              <a:buFont typeface="Wingdings" panose="05000000000000000000" charset="0"/>
              <a:buChar char="n"/>
            </a:pPr>
            <a:endParaRPr lang="en-US" altLang="zh-CN" sz="1665"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2"/>
          <p:cNvSpPr>
            <a:spLocks noGrp="1"/>
          </p:cNvSpPr>
          <p:nvPr/>
        </p:nvSpPr>
        <p:spPr>
          <a:xfrm>
            <a:off x="838200" y="3937635"/>
            <a:ext cx="10584815" cy="788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Ensemble detector</a:t>
            </a:r>
            <a:endParaRPr lang="en-US" altLang="zh-CN" sz="2000" dirty="0">
              <a:latin typeface="Arial" panose="020B0604020202020204" pitchFamily="34" charset="0"/>
              <a:cs typeface="Arial" panose="020B0604020202020204" pitchFamily="34" charset="0"/>
            </a:endParaRPr>
          </a:p>
        </p:txBody>
      </p:sp>
      <p:sp>
        <p:nvSpPr>
          <p:cNvPr id="19" name="文本框 18"/>
          <p:cNvSpPr txBox="1"/>
          <p:nvPr/>
        </p:nvSpPr>
        <p:spPr>
          <a:xfrm>
            <a:off x="194945" y="4617085"/>
            <a:ext cx="2379345"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Cosine Similarity</a:t>
            </a:r>
            <a:endParaRPr lang="en-US" altLang="zh-CN" sz="2000">
              <a:latin typeface="Arial" panose="020B0604020202020204" pitchFamily="34" charset="0"/>
              <a:cs typeface="Arial" panose="020B0604020202020204" pitchFamily="34" charset="0"/>
            </a:endParaRPr>
          </a:p>
        </p:txBody>
      </p:sp>
      <p:sp>
        <p:nvSpPr>
          <p:cNvPr id="22" name="文本框 21"/>
          <p:cNvSpPr txBox="1"/>
          <p:nvPr/>
        </p:nvSpPr>
        <p:spPr>
          <a:xfrm>
            <a:off x="194945" y="5156200"/>
            <a:ext cx="2379345"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sym typeface="+mn-ea"/>
              </a:rPr>
              <a:t>Euclidean Distance</a:t>
            </a:r>
            <a:endParaRPr lang="en-US" altLang="zh-CN" sz="2000">
              <a:latin typeface="Arial" panose="020B0604020202020204" pitchFamily="34" charset="0"/>
              <a:cs typeface="Arial" panose="020B0604020202020204" pitchFamily="34" charset="0"/>
              <a:sym typeface="+mn-ea"/>
            </a:endParaRPr>
          </a:p>
        </p:txBody>
      </p:sp>
      <p:sp>
        <p:nvSpPr>
          <p:cNvPr id="23" name="文本框 22"/>
          <p:cNvSpPr txBox="1"/>
          <p:nvPr/>
        </p:nvSpPr>
        <p:spPr>
          <a:xfrm>
            <a:off x="194310" y="5695315"/>
            <a:ext cx="2379980" cy="706755"/>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sym typeface="+mn-ea"/>
              </a:rPr>
              <a:t>Jensen-Shannon Divergence</a:t>
            </a:r>
            <a:endParaRPr lang="en-US" altLang="zh-CN" sz="2000">
              <a:latin typeface="Arial" panose="020B0604020202020204" pitchFamily="34" charset="0"/>
              <a:cs typeface="Arial" panose="020B0604020202020204" pitchFamily="34" charset="0"/>
              <a:sym typeface="+mn-ea"/>
            </a:endParaRPr>
          </a:p>
        </p:txBody>
      </p:sp>
      <p:pic>
        <p:nvPicPr>
          <p:cNvPr id="14" name="图片 13"/>
          <p:cNvPicPr>
            <a:picLocks noChangeAspect="1"/>
          </p:cNvPicPr>
          <p:nvPr/>
        </p:nvPicPr>
        <p:blipFill>
          <a:blip r:embed="rId1"/>
          <a:stretch>
            <a:fillRect/>
          </a:stretch>
        </p:blipFill>
        <p:spPr>
          <a:xfrm>
            <a:off x="3916680" y="4461510"/>
            <a:ext cx="5829935" cy="1497330"/>
          </a:xfrm>
          <a:prstGeom prst="rect">
            <a:avLst/>
          </a:prstGeom>
        </p:spPr>
      </p:pic>
      <p:sp>
        <p:nvSpPr>
          <p:cNvPr id="15" name="文本框 14"/>
          <p:cNvSpPr txBox="1"/>
          <p:nvPr/>
        </p:nvSpPr>
        <p:spPr>
          <a:xfrm>
            <a:off x="3701415" y="5958840"/>
            <a:ext cx="2115185"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OneClass SVM</a:t>
            </a:r>
            <a:endParaRPr lang="en-US" altLang="zh-CN" sz="2000">
              <a:latin typeface="Arial" panose="020B0604020202020204" pitchFamily="34" charset="0"/>
              <a:cs typeface="Arial" panose="020B0604020202020204" pitchFamily="34" charset="0"/>
            </a:endParaRPr>
          </a:p>
        </p:txBody>
      </p:sp>
      <p:sp>
        <p:nvSpPr>
          <p:cNvPr id="16" name="文本框 15"/>
          <p:cNvSpPr txBox="1"/>
          <p:nvPr/>
        </p:nvSpPr>
        <p:spPr>
          <a:xfrm>
            <a:off x="5568315" y="5958840"/>
            <a:ext cx="2635885"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Local Outlier Factor </a:t>
            </a:r>
            <a:endParaRPr lang="en-US" altLang="zh-CN" sz="2000">
              <a:latin typeface="Arial" panose="020B0604020202020204" pitchFamily="34" charset="0"/>
              <a:cs typeface="Arial" panose="020B0604020202020204" pitchFamily="34" charset="0"/>
            </a:endParaRPr>
          </a:p>
        </p:txBody>
      </p:sp>
      <p:sp>
        <p:nvSpPr>
          <p:cNvPr id="17" name="文本框 16"/>
          <p:cNvSpPr txBox="1"/>
          <p:nvPr/>
        </p:nvSpPr>
        <p:spPr>
          <a:xfrm>
            <a:off x="7878445" y="5958840"/>
            <a:ext cx="2129155"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Isolation Forest</a:t>
            </a:r>
            <a:endParaRPr lang="en-US" altLang="zh-CN" sz="2000">
              <a:latin typeface="Arial" panose="020B0604020202020204" pitchFamily="34" charset="0"/>
              <a:cs typeface="Arial" panose="020B0604020202020204" pitchFamily="34" charset="0"/>
            </a:endParaRPr>
          </a:p>
        </p:txBody>
      </p:sp>
      <p:sp>
        <p:nvSpPr>
          <p:cNvPr id="25" name="圆角矩形 24"/>
          <p:cNvSpPr/>
          <p:nvPr/>
        </p:nvSpPr>
        <p:spPr>
          <a:xfrm>
            <a:off x="3858260" y="4327525"/>
            <a:ext cx="6125845" cy="2088515"/>
          </a:xfrm>
          <a:prstGeom prst="roundRect">
            <a:avLst>
              <a:gd name="adj" fmla="val 7393"/>
            </a:avLst>
          </a:prstGeom>
          <a:noFill/>
          <a:ln w="190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2914015" y="5283200"/>
            <a:ext cx="745490" cy="3429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2513965" y="4899660"/>
            <a:ext cx="150876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First-order</a:t>
            </a:r>
            <a:endParaRPr lang="en-US" altLang="zh-CN" sz="2000">
              <a:latin typeface="Arial" panose="020B0604020202020204" pitchFamily="34" charset="0"/>
              <a:cs typeface="Arial" panose="020B0604020202020204" pitchFamily="34" charset="0"/>
            </a:endParaRPr>
          </a:p>
        </p:txBody>
      </p:sp>
      <p:sp>
        <p:nvSpPr>
          <p:cNvPr id="29" name="右箭头 28"/>
          <p:cNvSpPr/>
          <p:nvPr/>
        </p:nvSpPr>
        <p:spPr>
          <a:xfrm>
            <a:off x="10093960" y="5283200"/>
            <a:ext cx="745490" cy="3429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10934065" y="5016500"/>
            <a:ext cx="910590" cy="878205"/>
          </a:xfrm>
          <a:prstGeom prst="roundRect">
            <a:avLst>
              <a:gd name="adj" fmla="val 7393"/>
            </a:avLst>
          </a:prstGeom>
          <a:noFill/>
          <a:ln w="190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11088370" y="5175250"/>
            <a:ext cx="171450" cy="18097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1520170" y="5175250"/>
            <a:ext cx="171450" cy="18097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0883900" y="5356225"/>
            <a:ext cx="585470" cy="460375"/>
          </a:xfrm>
          <a:prstGeom prst="rect">
            <a:avLst/>
          </a:prstGeom>
          <a:noFill/>
        </p:spPr>
        <p:txBody>
          <a:bodyPr wrap="square" rtlCol="0">
            <a:spAutoFit/>
          </a:bodyPr>
          <a:lstStyle/>
          <a:p>
            <a:pPr algn="ctr"/>
            <a:r>
              <a:rPr lang="en-US" altLang="zh-CN" sz="2400">
                <a:latin typeface="Arial" panose="020B0604020202020204" pitchFamily="34" charset="0"/>
                <a:cs typeface="Arial" panose="020B0604020202020204" pitchFamily="34" charset="0"/>
              </a:rPr>
              <a:t>...</a:t>
            </a:r>
            <a:endParaRPr lang="en-US" altLang="zh-CN" sz="2400">
              <a:latin typeface="Arial" panose="020B0604020202020204" pitchFamily="34" charset="0"/>
              <a:cs typeface="Arial" panose="020B0604020202020204" pitchFamily="34" charset="0"/>
            </a:endParaRPr>
          </a:p>
        </p:txBody>
      </p:sp>
      <p:sp>
        <p:nvSpPr>
          <p:cNvPr id="32" name="矩形 31"/>
          <p:cNvSpPr/>
          <p:nvPr/>
        </p:nvSpPr>
        <p:spPr>
          <a:xfrm>
            <a:off x="11520170" y="5524500"/>
            <a:ext cx="171450" cy="18097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0338435" y="5974080"/>
            <a:ext cx="1853565"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Attack rounds</a:t>
            </a:r>
            <a:endParaRPr lang="en-US" altLang="zh-CN" sz="200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2"/>
          <a:stretch>
            <a:fillRect/>
          </a:stretch>
        </p:blipFill>
        <p:spPr>
          <a:xfrm>
            <a:off x="5649595" y="1635125"/>
            <a:ext cx="2478405" cy="654050"/>
          </a:xfrm>
          <a:prstGeom prst="rect">
            <a:avLst/>
          </a:prstGeom>
        </p:spPr>
      </p:pic>
      <p:pic>
        <p:nvPicPr>
          <p:cNvPr id="6" name="图片 5"/>
          <p:cNvPicPr>
            <a:picLocks noChangeAspect="1"/>
          </p:cNvPicPr>
          <p:nvPr/>
        </p:nvPicPr>
        <p:blipFill>
          <a:blip r:embed="rId3"/>
          <a:stretch>
            <a:fillRect/>
          </a:stretch>
        </p:blipFill>
        <p:spPr>
          <a:xfrm>
            <a:off x="5649595" y="2203450"/>
            <a:ext cx="3020060" cy="761365"/>
          </a:xfrm>
          <a:prstGeom prst="rect">
            <a:avLst/>
          </a:prstGeom>
        </p:spPr>
      </p:pic>
      <p:pic>
        <p:nvPicPr>
          <p:cNvPr id="8" name="图片 7"/>
          <p:cNvPicPr>
            <a:picLocks noChangeAspect="1"/>
          </p:cNvPicPr>
          <p:nvPr/>
        </p:nvPicPr>
        <p:blipFill>
          <a:blip r:embed="rId4"/>
          <a:srcRect t="9886" b="3992"/>
          <a:stretch>
            <a:fillRect/>
          </a:stretch>
        </p:blipFill>
        <p:spPr>
          <a:xfrm>
            <a:off x="5649595" y="3145790"/>
            <a:ext cx="5031105" cy="5753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Identifying Attackers</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78867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Identifying Attackers</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Statistics </a:t>
            </a:r>
            <a:r>
              <a:rPr lang="en-US" altLang="zh-CN" sz="2000" dirty="0" err="1">
                <a:latin typeface="Arial" panose="020B0604020202020204" pitchFamily="34" charset="0"/>
                <a:cs typeface="Arial" panose="020B0604020202020204" pitchFamily="34" charset="0"/>
              </a:rPr>
              <a:t>occurence</a:t>
            </a:r>
            <a:r>
              <a:rPr lang="en-US" altLang="zh-CN" sz="2000" dirty="0">
                <a:latin typeface="Arial" panose="020B0604020202020204" pitchFamily="34" charset="0"/>
                <a:cs typeface="Arial" panose="020B0604020202020204" pitchFamily="34" charset="0"/>
              </a:rPr>
              <a:t> frequency</a:t>
            </a: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1"/>
          <a:stretch>
            <a:fillRect/>
          </a:stretch>
        </p:blipFill>
        <p:spPr>
          <a:xfrm>
            <a:off x="455930" y="3146425"/>
            <a:ext cx="3984625" cy="1559560"/>
          </a:xfrm>
          <a:prstGeom prst="rect">
            <a:avLst/>
          </a:prstGeom>
        </p:spPr>
      </p:pic>
      <p:sp>
        <p:nvSpPr>
          <p:cNvPr id="21" name="右箭头 20"/>
          <p:cNvSpPr/>
          <p:nvPr/>
        </p:nvSpPr>
        <p:spPr>
          <a:xfrm>
            <a:off x="4514850" y="3820160"/>
            <a:ext cx="532765" cy="4191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2"/>
          <a:stretch>
            <a:fillRect/>
          </a:stretch>
        </p:blipFill>
        <p:spPr>
          <a:xfrm>
            <a:off x="5154930" y="2782570"/>
            <a:ext cx="2957195" cy="2294890"/>
          </a:xfrm>
          <a:prstGeom prst="rect">
            <a:avLst/>
          </a:prstGeom>
        </p:spPr>
      </p:pic>
      <p:sp>
        <p:nvSpPr>
          <p:cNvPr id="29" name="右箭头 28"/>
          <p:cNvSpPr/>
          <p:nvPr/>
        </p:nvSpPr>
        <p:spPr>
          <a:xfrm>
            <a:off x="8348980" y="3820160"/>
            <a:ext cx="532765" cy="4191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3"/>
          <a:stretch>
            <a:fillRect/>
          </a:stretch>
        </p:blipFill>
        <p:spPr>
          <a:xfrm>
            <a:off x="9118600" y="3505200"/>
            <a:ext cx="2352040" cy="1134745"/>
          </a:xfrm>
          <a:prstGeom prst="rect">
            <a:avLst/>
          </a:prstGeom>
        </p:spPr>
      </p:pic>
      <p:graphicFrame>
        <p:nvGraphicFramePr>
          <p:cNvPr id="37" name="对象 36">
            <a:hlinkClick r:id="" action="ppaction://ole?verb=0"/>
          </p:cNvPr>
          <p:cNvGraphicFramePr>
            <a:graphicFrameLocks noChangeAspect="1"/>
          </p:cNvGraphicFramePr>
          <p:nvPr/>
        </p:nvGraphicFramePr>
        <p:xfrm>
          <a:off x="6527165" y="4318635"/>
          <a:ext cx="1115695" cy="263525"/>
        </p:xfrm>
        <a:graphic>
          <a:graphicData uri="http://schemas.openxmlformats.org/presentationml/2006/ole">
            <mc:AlternateContent xmlns:mc="http://schemas.openxmlformats.org/markup-compatibility/2006">
              <mc:Choice xmlns:v="urn:schemas-microsoft-com:vml" Requires="v">
                <p:oleObj spid="_x0000_s7221" name="" r:id="rId4" imgW="914400" imgH="215900" progId="Equation.KSEE3">
                  <p:embed/>
                </p:oleObj>
              </mc:Choice>
              <mc:Fallback>
                <p:oleObj name="" r:id="rId4" imgW="914400" imgH="215900" progId="Equation.KSEE3">
                  <p:embed/>
                  <p:pic>
                    <p:nvPicPr>
                      <p:cNvPr id="0" name="图片 1024"/>
                      <p:cNvPicPr/>
                      <p:nvPr/>
                    </p:nvPicPr>
                    <p:blipFill>
                      <a:blip r:embed="rId5"/>
                      <a:stretch>
                        <a:fillRect/>
                      </a:stretch>
                    </p:blipFill>
                    <p:spPr>
                      <a:xfrm>
                        <a:off x="6527165" y="4318635"/>
                        <a:ext cx="1115695" cy="263525"/>
                      </a:xfrm>
                      <a:prstGeom prst="rect">
                        <a:avLst/>
                      </a:prstGeom>
                    </p:spPr>
                  </p:pic>
                </p:oleObj>
              </mc:Fallback>
            </mc:AlternateContent>
          </a:graphicData>
        </a:graphic>
      </p:graphicFrame>
      <p:sp>
        <p:nvSpPr>
          <p:cNvPr id="6" name="文本框 5"/>
          <p:cNvSpPr txBox="1"/>
          <p:nvPr/>
        </p:nvSpPr>
        <p:spPr>
          <a:xfrm>
            <a:off x="687705" y="4920615"/>
            <a:ext cx="378079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Participants in attack rounds</a:t>
            </a:r>
            <a:endParaRPr lang="en-US" altLang="zh-CN" sz="200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Mitigating backdoor</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2"/>
          <p:cNvSpPr>
            <a:spLocks noGrp="1"/>
          </p:cNvSpPr>
          <p:nvPr/>
        </p:nvSpPr>
        <p:spPr>
          <a:xfrm>
            <a:off x="838200" y="1430020"/>
            <a:ext cx="10584815" cy="1290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Mitigating backdoor</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Removing malicious updates</a:t>
            </a:r>
            <a:endParaRPr lang="en-US" altLang="zh-CN" sz="2000" dirty="0">
              <a:latin typeface="Arial" panose="020B0604020202020204" pitchFamily="34" charset="0"/>
              <a:cs typeface="Arial" panose="020B0604020202020204" pitchFamily="34" charset="0"/>
            </a:endParaRPr>
          </a:p>
          <a:p>
            <a:pPr marL="457200" lvl="2">
              <a:buClr>
                <a:srgbClr val="5B9BD5"/>
              </a:buClr>
              <a:buSzPct val="50000"/>
              <a:buFont typeface="Wingdings" panose="05000000000000000000" charset="0"/>
              <a:buChar char="n"/>
            </a:pPr>
            <a:endParaRPr lang="en-US" altLang="zh-CN" sz="2000" dirty="0">
              <a:latin typeface="Arial" panose="020B0604020202020204" pitchFamily="34" charset="0"/>
              <a:cs typeface="Arial" panose="020B0604020202020204" pitchFamily="34" charset="0"/>
            </a:endParaRPr>
          </a:p>
        </p:txBody>
      </p:sp>
      <p:grpSp>
        <p:nvGrpSpPr>
          <p:cNvPr id="36" name="组合 35"/>
          <p:cNvGrpSpPr/>
          <p:nvPr/>
        </p:nvGrpSpPr>
        <p:grpSpPr>
          <a:xfrm>
            <a:off x="2501265" y="2555240"/>
            <a:ext cx="7291601" cy="758065"/>
            <a:chOff x="3959" y="7588"/>
            <a:chExt cx="14173" cy="1689"/>
          </a:xfrm>
        </p:grpSpPr>
        <p:pic>
          <p:nvPicPr>
            <p:cNvPr id="32" name="图片 31"/>
            <p:cNvPicPr>
              <a:picLocks noChangeAspect="1"/>
            </p:cNvPicPr>
            <p:nvPr/>
          </p:nvPicPr>
          <p:blipFill>
            <a:blip r:embed="rId1"/>
            <a:stretch>
              <a:fillRect/>
            </a:stretch>
          </p:blipFill>
          <p:spPr>
            <a:xfrm>
              <a:off x="3959" y="7588"/>
              <a:ext cx="5865" cy="1689"/>
            </a:xfrm>
            <a:prstGeom prst="rect">
              <a:avLst/>
            </a:prstGeom>
          </p:spPr>
        </p:pic>
        <p:sp>
          <p:nvSpPr>
            <p:cNvPr id="33" name="右箭头 32"/>
            <p:cNvSpPr/>
            <p:nvPr/>
          </p:nvSpPr>
          <p:spPr>
            <a:xfrm>
              <a:off x="10374" y="8163"/>
              <a:ext cx="734" cy="54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2"/>
            <a:stretch>
              <a:fillRect/>
            </a:stretch>
          </p:blipFill>
          <p:spPr>
            <a:xfrm>
              <a:off x="11658" y="7690"/>
              <a:ext cx="2164" cy="1487"/>
            </a:xfrm>
            <a:prstGeom prst="rect">
              <a:avLst/>
            </a:prstGeom>
          </p:spPr>
        </p:pic>
        <p:sp>
          <p:nvSpPr>
            <p:cNvPr id="35" name="文本框 34"/>
            <p:cNvSpPr txBox="1"/>
            <p:nvPr/>
          </p:nvSpPr>
          <p:spPr>
            <a:xfrm>
              <a:off x="13956" y="7990"/>
              <a:ext cx="4176" cy="888"/>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Repaired model</a:t>
              </a:r>
              <a:endParaRPr lang="en-US" altLang="zh-CN" sz="2000">
                <a:latin typeface="Arial" panose="020B0604020202020204" pitchFamily="34" charset="0"/>
                <a:cs typeface="Arial" panose="020B0604020202020204" pitchFamily="34" charset="0"/>
              </a:endParaRPr>
            </a:p>
          </p:txBody>
        </p:sp>
      </p:grpSp>
      <p:pic>
        <p:nvPicPr>
          <p:cNvPr id="5" name="图片 4" descr="\documentclass{article}&#10;\usepackage{amsmath}&#10;\newtheorem{theorem}{Theorem}&#10;\pagestyle{empty}&#10;\begin{document}&#10;&#10;\begin{theorem}[Bounding the difference]&#10; \label{theorem:bounding the difference}&#10;  Assume some attackers $\mathbf{A}^t$ have poisoned the global model $w^T$ by performing several shots in rounds $\mathbf{T}_a$. After mitigating the backdoor, the difference between the repaired model and the `healthy' model can be bounded as &#10;  \begin{equation}&#10;   \begin{aligned}&#10;    0 \leq \vert  w_{healthy}^T - \widehat{w} \vert  \leq \vert \mathbf{T}_a \vert \Delta \overline{w}.&#10;   \end{aligned}&#10;  \end{equation}&#10;\end{theorem}&#10;&#10;&#10;\end{document}" title="IguanaTex Bitmap Display"/>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298575" y="4375785"/>
            <a:ext cx="9384030" cy="2150745"/>
          </a:xfrm>
          <a:prstGeom prst="rect">
            <a:avLst/>
          </a:prstGeom>
        </p:spPr>
      </p:pic>
      <p:sp>
        <p:nvSpPr>
          <p:cNvPr id="8" name="内容占位符 2"/>
          <p:cNvSpPr>
            <a:spLocks noGrp="1"/>
          </p:cNvSpPr>
          <p:nvPr/>
        </p:nvSpPr>
        <p:spPr>
          <a:xfrm>
            <a:off x="838200" y="3580765"/>
            <a:ext cx="10584815" cy="2896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2" indent="0">
              <a:buClr>
                <a:srgbClr val="5B9BD5"/>
              </a:buClr>
              <a:buSzPct val="50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a:p>
            <a:pPr marL="571500" lvl="1"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Theoretical bound on the difference between ‘healthy’ model &amp; repaired model</a:t>
            </a:r>
            <a:endParaRPr lang="en-US" altLang="zh-CN" sz="20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Experiments</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208915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Setup</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Dataset: MNIST &amp; Fashion-MNIST (FMNIST)</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FL setup</a:t>
            </a:r>
            <a:r>
              <a:rPr lang="en-US" altLang="zh-CN" sz="2000" baseline="30000" dirty="0">
                <a:latin typeface="Arial" panose="020B0604020202020204" pitchFamily="34" charset="0"/>
                <a:cs typeface="Arial" panose="020B0604020202020204" pitchFamily="34" charset="0"/>
              </a:rPr>
              <a:t>[1]</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Metrics</a:t>
            </a:r>
            <a:endParaRPr lang="en-US" altLang="zh-CN" sz="2000" dirty="0">
              <a:latin typeface="Arial" panose="020B0604020202020204" pitchFamily="34" charset="0"/>
              <a:cs typeface="Arial" panose="020B0604020202020204" pitchFamily="34" charset="0"/>
            </a:endParaRPr>
          </a:p>
          <a:p>
            <a:pPr marL="1028700" lvl="3" indent="-342900">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Precision, Recall and F1-Score for Step 1 &amp; Step 2</a:t>
            </a:r>
            <a:endParaRPr lang="en-US" altLang="zh-CN" sz="2000" dirty="0">
              <a:latin typeface="Arial" panose="020B0604020202020204" pitchFamily="34" charset="0"/>
              <a:cs typeface="Arial" panose="020B0604020202020204" pitchFamily="34" charset="0"/>
            </a:endParaRPr>
          </a:p>
          <a:p>
            <a:pPr marL="1028700" lvl="3" indent="-342900">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Attack success rate (ASR) and Benign Accuracy (BA) for Step 3</a:t>
            </a:r>
            <a:endParaRPr lang="en-US" altLang="zh-CN" sz="2000" dirty="0">
              <a:latin typeface="Arial" panose="020B0604020202020204" pitchFamily="34" charset="0"/>
              <a:cs typeface="Arial" panose="020B0604020202020204" pitchFamily="34" charset="0"/>
            </a:endParaRPr>
          </a:p>
          <a:p>
            <a:pPr marL="685800" lvl="3" indent="0">
              <a:buClr>
                <a:srgbClr val="5B9BD5"/>
              </a:buClr>
              <a:buSzPct val="50000"/>
              <a:buFont typeface="Wingdings" panose="05000000000000000000" charset="0"/>
              <a:buNone/>
            </a:pPr>
            <a:endParaRPr lang="en-US" altLang="zh-CN" sz="1800" dirty="0">
              <a:latin typeface="Arial" panose="020B0604020202020204" pitchFamily="34" charset="0"/>
              <a:cs typeface="Arial" panose="020B0604020202020204" pitchFamily="34" charset="0"/>
            </a:endParaRPr>
          </a:p>
          <a:p>
            <a:pPr marL="457200" lvl="2">
              <a:buClr>
                <a:srgbClr val="5B9BD5"/>
              </a:buClr>
              <a:buSzPct val="50000"/>
              <a:buFont typeface="Wingdings" panose="05000000000000000000" charset="0"/>
              <a:buChar char="n"/>
            </a:pPr>
            <a:endParaRPr lang="en-US" altLang="zh-CN" sz="2000"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2"/>
          <p:cNvSpPr>
            <a:spLocks noGrp="1"/>
          </p:cNvSpPr>
          <p:nvPr/>
        </p:nvSpPr>
        <p:spPr>
          <a:xfrm>
            <a:off x="838199" y="3510915"/>
            <a:ext cx="10584815" cy="18770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Backdoor Attack</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dirty="0">
                <a:latin typeface="Arial" panose="020B0604020202020204" pitchFamily="34" charset="0"/>
                <a:cs typeface="Arial" panose="020B0604020202020204" pitchFamily="34" charset="0"/>
              </a:rPr>
              <a:t>Trigger</a:t>
            </a:r>
            <a:endParaRPr lang="en-US" altLang="zh-CN"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dirty="0">
                <a:latin typeface="Arial" panose="020B0604020202020204" pitchFamily="34" charset="0"/>
                <a:cs typeface="Arial" panose="020B0604020202020204" pitchFamily="34" charset="0"/>
              </a:rPr>
              <a:t>Injection strategies</a:t>
            </a:r>
            <a:endParaRPr lang="en-US" altLang="zh-CN" dirty="0">
              <a:latin typeface="Arial" panose="020B0604020202020204" pitchFamily="34" charset="0"/>
              <a:cs typeface="Arial" panose="020B0604020202020204" pitchFamily="34" charset="0"/>
            </a:endParaRPr>
          </a:p>
          <a:p>
            <a:pPr marL="1028700" lvl="3" indent="-342900">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Centralized Backdoor Attack (CBA)</a:t>
            </a:r>
            <a:endParaRPr lang="en-US" altLang="zh-CN" sz="2000" dirty="0">
              <a:latin typeface="Arial" panose="020B0604020202020204" pitchFamily="34" charset="0"/>
              <a:cs typeface="Arial" panose="020B0604020202020204" pitchFamily="34" charset="0"/>
            </a:endParaRPr>
          </a:p>
          <a:p>
            <a:pPr marL="1028700" lvl="3" indent="-342900">
              <a:buClr>
                <a:srgbClr val="000000"/>
              </a:buClr>
              <a:buSzPct val="85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Distributed Backdoor Attack (DBA</a:t>
            </a:r>
            <a:r>
              <a:rPr lang="en-US" altLang="zh-CN" sz="2000" baseline="30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1"/>
          <a:stretch>
            <a:fillRect/>
          </a:stretch>
        </p:blipFill>
        <p:spPr>
          <a:xfrm>
            <a:off x="8077200" y="4055745"/>
            <a:ext cx="2832100" cy="1677035"/>
          </a:xfrm>
          <a:prstGeom prst="rect">
            <a:avLst/>
          </a:prstGeom>
        </p:spPr>
      </p:pic>
      <p:sp>
        <p:nvSpPr>
          <p:cNvPr id="18" name="内容占位符 2"/>
          <p:cNvSpPr>
            <a:spLocks noGrp="1"/>
          </p:cNvSpPr>
          <p:nvPr/>
        </p:nvSpPr>
        <p:spPr>
          <a:xfrm>
            <a:off x="838200" y="5168900"/>
            <a:ext cx="10584815" cy="1118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Backdoor Defense</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FAA-DL</a:t>
            </a:r>
            <a:r>
              <a:rPr lang="en-US" altLang="zh-CN" sz="2000" baseline="30000" dirty="0">
                <a:latin typeface="Arial" panose="020B0604020202020204" pitchFamily="34" charset="0"/>
                <a:cs typeface="Arial" panose="020B0604020202020204" pitchFamily="34" charset="0"/>
              </a:rPr>
              <a:t>[1]</a:t>
            </a:r>
            <a:endParaRPr lang="en-US" altLang="zh-CN" sz="2000" dirty="0">
              <a:latin typeface="Arial" panose="020B0604020202020204" pitchFamily="34" charset="0"/>
              <a:cs typeface="Arial" panose="020B0604020202020204" pitchFamily="34" charset="0"/>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Krum</a:t>
            </a:r>
            <a:r>
              <a:rPr lang="en-US" altLang="zh-CN" sz="2000" baseline="30000" dirty="0">
                <a:latin typeface="Arial" panose="020B0604020202020204" pitchFamily="34" charset="0"/>
                <a:cs typeface="Arial" panose="020B0604020202020204" pitchFamily="34" charset="0"/>
              </a:rPr>
              <a:t>[3]</a:t>
            </a:r>
            <a:endParaRPr lang="en-US" altLang="zh-CN" sz="2000" baseline="30000" dirty="0">
              <a:latin typeface="Arial" panose="020B0604020202020204" pitchFamily="34" charset="0"/>
              <a:cs typeface="Arial" panose="020B0604020202020204" pitchFamily="34" charset="0"/>
            </a:endParaRPr>
          </a:p>
        </p:txBody>
      </p:sp>
      <p:sp>
        <p:nvSpPr>
          <p:cNvPr id="20" name="文本框 19"/>
          <p:cNvSpPr txBox="1"/>
          <p:nvPr/>
        </p:nvSpPr>
        <p:spPr>
          <a:xfrm>
            <a:off x="7101205" y="5739130"/>
            <a:ext cx="4783455"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Backdoor trigger in MNIST and FMNIST</a:t>
            </a:r>
            <a:endParaRPr lang="en-US" altLang="zh-CN" sz="2000">
              <a:latin typeface="Arial" panose="020B0604020202020204" pitchFamily="34" charset="0"/>
              <a:cs typeface="Arial" panose="020B0604020202020204" pitchFamily="34" charset="0"/>
            </a:endParaRPr>
          </a:p>
        </p:txBody>
      </p:sp>
      <p:sp>
        <p:nvSpPr>
          <p:cNvPr id="24" name="文本框 23"/>
          <p:cNvSpPr txBox="1"/>
          <p:nvPr/>
        </p:nvSpPr>
        <p:spPr>
          <a:xfrm>
            <a:off x="0" y="6220460"/>
            <a:ext cx="11985625" cy="829945"/>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sym typeface="+mn-ea"/>
              </a:rPr>
              <a:t>[1] Shi et al., Federated anomaly analytics for local model poisoning attack. IEEE Journal on Selected Areas in Communications (JSAC), 2021</a:t>
            </a:r>
            <a:endParaRPr lang="en-US" altLang="zh-CN" sz="1200">
              <a:latin typeface="Arial" panose="020B0604020202020204" pitchFamily="34" charset="0"/>
              <a:cs typeface="Arial" panose="020B0604020202020204" pitchFamily="34" charset="0"/>
              <a:sym typeface="+mn-ea"/>
            </a:endParaRPr>
          </a:p>
          <a:p>
            <a:r>
              <a:rPr lang="en-US" altLang="zh-CN" sz="1200">
                <a:latin typeface="Arial" panose="020B0604020202020204" pitchFamily="34" charset="0"/>
                <a:cs typeface="Arial" panose="020B0604020202020204" pitchFamily="34" charset="0"/>
                <a:sym typeface="+mn-ea"/>
              </a:rPr>
              <a:t>[2] Xie et al.,DBA: Distributed backdoo attacks against federated learning. ICLR 2019</a:t>
            </a:r>
            <a:endParaRPr lang="en-US" altLang="zh-CN" sz="1200">
              <a:latin typeface="Arial" panose="020B0604020202020204" pitchFamily="34" charset="0"/>
              <a:cs typeface="Arial" panose="020B0604020202020204" pitchFamily="34" charset="0"/>
              <a:sym typeface="+mn-ea"/>
            </a:endParaRPr>
          </a:p>
          <a:p>
            <a:r>
              <a:rPr lang="en-US" altLang="zh-CN" sz="1200">
                <a:latin typeface="Arial" panose="020B0604020202020204" pitchFamily="34" charset="0"/>
                <a:cs typeface="Arial" panose="020B0604020202020204" pitchFamily="34" charset="0"/>
              </a:rPr>
              <a:t>[3] Blanchard et al.,Machine learning with adversaries: Byzantine tolerant gradient descent. NeurIPS, 2017</a:t>
            </a:r>
            <a:endParaRPr lang="en-US" altLang="zh-CN" sz="1200">
              <a:latin typeface="Arial" panose="020B0604020202020204" pitchFamily="34" charset="0"/>
              <a:cs typeface="Arial" panose="020B0604020202020204" pitchFamily="34" charset="0"/>
            </a:endParaRPr>
          </a:p>
          <a:p>
            <a:endParaRPr lang="en-US" altLang="zh-CN" sz="120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Performance Analysis</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52324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performance of identifying the attack rounds</a:t>
            </a:r>
            <a:endParaRPr lang="en-US" altLang="zh-CN" sz="2000" dirty="0">
              <a:latin typeface="Arial" panose="020B0604020202020204" pitchFamily="34" charset="0"/>
              <a:cs typeface="Arial" panose="020B0604020202020204" pitchFamily="34" charset="0"/>
            </a:endParaRPr>
          </a:p>
          <a:p>
            <a:pPr marL="457200" lvl="2">
              <a:buClr>
                <a:srgbClr val="5B9BD5"/>
              </a:buClr>
              <a:buSzPct val="85000"/>
              <a:buFont typeface="Wingdings" panose="05000000000000000000" charset="0"/>
              <a:buChar char="n"/>
            </a:pPr>
            <a:endParaRPr lang="en-US" altLang="zh-CN" sz="2000" dirty="0">
              <a:latin typeface="Arial" panose="020B0604020202020204" pitchFamily="34" charset="0"/>
              <a:cs typeface="Arial" panose="020B0604020202020204" pitchFamily="34" charset="0"/>
            </a:endParaRPr>
          </a:p>
          <a:p>
            <a:pPr marL="0" indent="0">
              <a:buClr>
                <a:srgbClr val="5B9BD5"/>
              </a:buClr>
              <a:buSzPct val="85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1"/>
          <a:stretch>
            <a:fillRect/>
          </a:stretch>
        </p:blipFill>
        <p:spPr>
          <a:xfrm>
            <a:off x="1696720" y="1725295"/>
            <a:ext cx="8912860" cy="4536440"/>
          </a:xfrm>
          <a:prstGeom prst="rect">
            <a:avLst/>
          </a:prstGeom>
        </p:spPr>
      </p:pic>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291330" y="2161540"/>
            <a:ext cx="558165" cy="41052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403340" y="2173605"/>
            <a:ext cx="558165" cy="41052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530590" y="2173605"/>
            <a:ext cx="558165" cy="41052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143115" y="3669030"/>
            <a:ext cx="558165" cy="2165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208020" y="6327775"/>
            <a:ext cx="5845175"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Accuracy on attack round identification of ~80%</a:t>
            </a:r>
            <a:endParaRPr lang="en-US" altLang="zh-CN" sz="200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Performance Analysis</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52324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sym typeface="+mn-ea"/>
              </a:rPr>
              <a:t>performance of i</a:t>
            </a:r>
            <a:r>
              <a:rPr lang="en-US" altLang="zh-CN" sz="2000" dirty="0">
                <a:latin typeface="Arial" panose="020B0604020202020204" pitchFamily="34" charset="0"/>
                <a:cs typeface="Arial" panose="020B0604020202020204" pitchFamily="34" charset="0"/>
              </a:rPr>
              <a:t>dentifying the attackers</a:t>
            </a:r>
            <a:endParaRPr lang="en-US" altLang="zh-CN" sz="2000" dirty="0">
              <a:latin typeface="Arial" panose="020B0604020202020204" pitchFamily="34" charset="0"/>
              <a:cs typeface="Arial" panose="020B0604020202020204" pitchFamily="34" charset="0"/>
            </a:endParaRPr>
          </a:p>
          <a:p>
            <a:pPr marL="0" indent="0">
              <a:buClr>
                <a:srgbClr val="5B9BD5"/>
              </a:buClr>
              <a:buSzPct val="85000"/>
              <a:buFont typeface="Wingdings" panose="05000000000000000000" charset="0"/>
              <a:buNone/>
            </a:pP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1393190" y="1897380"/>
            <a:ext cx="9431020" cy="4105275"/>
          </a:xfrm>
          <a:prstGeom prst="rect">
            <a:avLst/>
          </a:prstGeom>
        </p:spPr>
      </p:pic>
      <p:sp>
        <p:nvSpPr>
          <p:cNvPr id="8" name="矩形 7"/>
          <p:cNvSpPr/>
          <p:nvPr/>
        </p:nvSpPr>
        <p:spPr>
          <a:xfrm>
            <a:off x="4173855" y="2180590"/>
            <a:ext cx="558165" cy="3822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387465" y="2180590"/>
            <a:ext cx="558165" cy="3822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603615" y="2168525"/>
            <a:ext cx="558165" cy="38493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173095" y="6102350"/>
            <a:ext cx="5845175"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Accuracy on attackers identification of ~50%</a:t>
            </a:r>
            <a:endParaRPr lang="en-US" altLang="zh-CN" sz="200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Performance Analysis</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52324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sym typeface="+mn-ea"/>
              </a:rPr>
              <a:t>performance of m</a:t>
            </a:r>
            <a:r>
              <a:rPr lang="en-US" altLang="zh-CN" sz="2000" dirty="0">
                <a:latin typeface="Arial" panose="020B0604020202020204" pitchFamily="34" charset="0"/>
                <a:cs typeface="Arial" panose="020B0604020202020204" pitchFamily="34" charset="0"/>
              </a:rPr>
              <a:t>itigating backdoor</a:t>
            </a:r>
            <a:endParaRPr lang="en-US" altLang="zh-CN" sz="2000" dirty="0">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1"/>
          <a:stretch>
            <a:fillRect/>
          </a:stretch>
        </p:blipFill>
        <p:spPr>
          <a:xfrm>
            <a:off x="781050" y="2094230"/>
            <a:ext cx="5923280" cy="3215640"/>
          </a:xfrm>
          <a:prstGeom prst="rect">
            <a:avLst/>
          </a:prstGeom>
        </p:spPr>
      </p:pic>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41975" y="3154680"/>
            <a:ext cx="668020" cy="273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641975" y="3582035"/>
            <a:ext cx="668020" cy="273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676265" y="4408170"/>
            <a:ext cx="668020" cy="273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687695" y="4867275"/>
            <a:ext cx="668020" cy="273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269480" y="5631815"/>
            <a:ext cx="4677410" cy="706755"/>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Visualization of the model’s attention by using Grad-CAM*</a:t>
            </a:r>
            <a:endParaRPr lang="en-US" altLang="zh-CN" sz="2000">
              <a:latin typeface="Arial" panose="020B0604020202020204" pitchFamily="34" charset="0"/>
              <a:cs typeface="Arial" panose="020B0604020202020204" pitchFamily="34" charset="0"/>
            </a:endParaRPr>
          </a:p>
        </p:txBody>
      </p:sp>
      <p:sp>
        <p:nvSpPr>
          <p:cNvPr id="24" name="文本框 23"/>
          <p:cNvSpPr txBox="1"/>
          <p:nvPr/>
        </p:nvSpPr>
        <p:spPr>
          <a:xfrm>
            <a:off x="0" y="6582410"/>
            <a:ext cx="119856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sym typeface="+mn-ea"/>
              </a:rPr>
              <a:t>[1] Selvarajuet al., Grad-CAM: Visual explanations from deep networks via gradient-based localization. ICCV, 2017</a:t>
            </a:r>
            <a:endParaRPr lang="en-US" altLang="zh-CN" sz="1200">
              <a:latin typeface="Arial" panose="020B0604020202020204" pitchFamily="34" charset="0"/>
              <a:cs typeface="Arial" panose="020B0604020202020204" pitchFamily="34" charset="0"/>
            </a:endParaRPr>
          </a:p>
        </p:txBody>
      </p:sp>
      <p:sp>
        <p:nvSpPr>
          <p:cNvPr id="5" name="文本框 4"/>
          <p:cNvSpPr txBox="1"/>
          <p:nvPr/>
        </p:nvSpPr>
        <p:spPr>
          <a:xfrm>
            <a:off x="781050" y="5633085"/>
            <a:ext cx="5773420" cy="706755"/>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The backdoor can be removed at the cost of  3~10% BA loss</a:t>
            </a:r>
            <a:endParaRPr lang="en-US" altLang="zh-CN" sz="200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2"/>
          <a:stretch>
            <a:fillRect/>
          </a:stretch>
        </p:blipFill>
        <p:spPr>
          <a:xfrm>
            <a:off x="6910705" y="2173605"/>
            <a:ext cx="4512310" cy="30740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lstStyle/>
          <a:p>
            <a:r>
              <a:rPr lang="en-US" altLang="zh-CN" sz="3200">
                <a:solidFill>
                  <a:schemeClr val="tx1"/>
                </a:solidFill>
                <a:latin typeface="Arial" panose="020B0604020202020204" pitchFamily="34" charset="0"/>
                <a:cs typeface="Arial" panose="020B0604020202020204" pitchFamily="34" charset="0"/>
              </a:rPr>
              <a:t>A Chinese Idiom</a:t>
            </a:r>
            <a:endParaRPr lang="en-US" altLang="zh-CN" sz="3200">
              <a:solidFill>
                <a:schemeClr val="tx1"/>
              </a:solidFill>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24890" y="5297170"/>
            <a:ext cx="10141585" cy="398780"/>
          </a:xfrm>
          <a:prstGeom prst="rect">
            <a:avLst/>
          </a:prstGeom>
          <a:noFill/>
        </p:spPr>
        <p:txBody>
          <a:bodyPr wrap="square" rtlCol="0" anchor="t">
            <a:spAutoFit/>
          </a:bodyPr>
          <a:lstStyle/>
          <a:p>
            <a:pPr algn="ctr"/>
            <a:r>
              <a:rPr lang="en-US" altLang="zh-CN" sz="2000">
                <a:latin typeface="Arial" panose="020B0604020202020204" pitchFamily="34" charset="0"/>
                <a:cs typeface="Arial" panose="020B0604020202020204" pitchFamily="34" charset="0"/>
                <a:sym typeface="+mn-ea"/>
              </a:rPr>
              <a:t>“It’s never too late to </a:t>
            </a:r>
            <a:r>
              <a:rPr lang="en-US" altLang="zh-CN" sz="2000">
                <a:solidFill>
                  <a:srgbClr val="00B050"/>
                </a:solidFill>
                <a:latin typeface="Arial" panose="020B0604020202020204" pitchFamily="34" charset="0"/>
                <a:cs typeface="Arial" panose="020B0604020202020204" pitchFamily="34" charset="0"/>
                <a:sym typeface="+mn-ea"/>
              </a:rPr>
              <a:t>mend the fence</a:t>
            </a:r>
            <a:r>
              <a:rPr lang="en-US" altLang="zh-CN" sz="2000">
                <a:latin typeface="Arial" panose="020B0604020202020204" pitchFamily="34" charset="0"/>
                <a:cs typeface="Arial" panose="020B0604020202020204" pitchFamily="34" charset="0"/>
                <a:sym typeface="+mn-ea"/>
              </a:rPr>
              <a:t> when you find </a:t>
            </a:r>
            <a:r>
              <a:rPr lang="en-US" altLang="zh-CN" sz="2000">
                <a:solidFill>
                  <a:srgbClr val="00B0F0"/>
                </a:solidFill>
                <a:latin typeface="Arial" panose="020B0604020202020204" pitchFamily="34" charset="0"/>
                <a:cs typeface="Arial" panose="020B0604020202020204" pitchFamily="34" charset="0"/>
                <a:sym typeface="+mn-ea"/>
              </a:rPr>
              <a:t>a sheep</a:t>
            </a:r>
            <a:r>
              <a:rPr lang="en-US" altLang="zh-CN" sz="2000">
                <a:latin typeface="Arial" panose="020B0604020202020204" pitchFamily="34" charset="0"/>
                <a:cs typeface="Arial" panose="020B0604020202020204" pitchFamily="34" charset="0"/>
                <a:sym typeface="+mn-ea"/>
              </a:rPr>
              <a:t> stolen by the</a:t>
            </a:r>
            <a:r>
              <a:rPr lang="en-US" altLang="zh-CN" sz="2000">
                <a:solidFill>
                  <a:srgbClr val="FF0000"/>
                </a:solidFill>
                <a:latin typeface="Arial" panose="020B0604020202020204" pitchFamily="34" charset="0"/>
                <a:cs typeface="Arial" panose="020B0604020202020204" pitchFamily="34" charset="0"/>
                <a:sym typeface="+mn-ea"/>
              </a:rPr>
              <a:t> wolf</a:t>
            </a:r>
            <a:r>
              <a:rPr lang="en-US" altLang="zh-CN" sz="2000">
                <a:latin typeface="Arial" panose="020B0604020202020204" pitchFamily="34" charset="0"/>
                <a:cs typeface="Arial" panose="020B0604020202020204" pitchFamily="34" charset="0"/>
                <a:sym typeface="+mn-ea"/>
              </a:rPr>
              <a:t>. ”</a:t>
            </a:r>
            <a:endParaRPr lang="en-US" altLang="zh-CN" sz="2000">
              <a:latin typeface="Arial" panose="020B0604020202020204" pitchFamily="34" charset="0"/>
              <a:cs typeface="Arial" panose="020B0604020202020204" pitchFamily="34" charset="0"/>
              <a:sym typeface="+mn-ea"/>
            </a:endParaRPr>
          </a:p>
        </p:txBody>
      </p:sp>
      <p:pic>
        <p:nvPicPr>
          <p:cNvPr id="11" name="图片 10" descr="5fccdf065345e1607261958919"/>
          <p:cNvPicPr>
            <a:picLocks noChangeAspect="1"/>
          </p:cNvPicPr>
          <p:nvPr/>
        </p:nvPicPr>
        <p:blipFill>
          <a:blip r:embed="rId1"/>
          <a:stretch>
            <a:fillRect/>
          </a:stretch>
        </p:blipFill>
        <p:spPr>
          <a:xfrm>
            <a:off x="2136775" y="1565910"/>
            <a:ext cx="4508500" cy="3921125"/>
          </a:xfrm>
          <a:prstGeom prst="rect">
            <a:avLst/>
          </a:prstGeom>
        </p:spPr>
      </p:pic>
      <p:sp>
        <p:nvSpPr>
          <p:cNvPr id="22" name="文本框 21"/>
          <p:cNvSpPr txBox="1"/>
          <p:nvPr/>
        </p:nvSpPr>
        <p:spPr>
          <a:xfrm>
            <a:off x="1231265" y="5826125"/>
            <a:ext cx="10331450" cy="706755"/>
          </a:xfrm>
          <a:prstGeom prst="rect">
            <a:avLst/>
          </a:prstGeom>
          <a:noFill/>
        </p:spPr>
        <p:txBody>
          <a:bodyPr wrap="square" rtlCol="0" anchor="t">
            <a:spAutoFit/>
          </a:bodyPr>
          <a:lstStyle/>
          <a:p>
            <a:pPr algn="ctr"/>
            <a:r>
              <a:rPr lang="en-US" altLang="zh-CN" sz="2000">
                <a:latin typeface="Arial" panose="020B0604020202020204" pitchFamily="34" charset="0"/>
                <a:cs typeface="Arial" panose="020B0604020202020204" pitchFamily="34" charset="0"/>
                <a:sym typeface="+mn-ea"/>
              </a:rPr>
              <a:t>“It’s </a:t>
            </a:r>
            <a:r>
              <a:rPr lang="en-US" altLang="zh-CN" sz="2000">
                <a:solidFill>
                  <a:schemeClr val="tx1"/>
                </a:solidFill>
                <a:latin typeface="Arial" panose="020B0604020202020204" pitchFamily="34" charset="0"/>
                <a:cs typeface="Arial" panose="020B0604020202020204" pitchFamily="34" charset="0"/>
                <a:sym typeface="+mn-ea"/>
              </a:rPr>
              <a:t>never too late</a:t>
            </a:r>
            <a:r>
              <a:rPr lang="en-US" altLang="zh-CN" sz="2000">
                <a:latin typeface="Arial" panose="020B0604020202020204" pitchFamily="34" charset="0"/>
                <a:cs typeface="Arial" panose="020B0604020202020204" pitchFamily="34" charset="0"/>
                <a:sym typeface="+mn-ea"/>
              </a:rPr>
              <a:t> to</a:t>
            </a:r>
            <a:r>
              <a:rPr lang="en-US" altLang="zh-CN" sz="2000">
                <a:solidFill>
                  <a:srgbClr val="FF0000"/>
                </a:solidFill>
                <a:latin typeface="Arial" panose="020B0604020202020204" pitchFamily="34" charset="0"/>
                <a:cs typeface="Arial" panose="020B0604020202020204" pitchFamily="34" charset="0"/>
                <a:sym typeface="+mn-ea"/>
              </a:rPr>
              <a:t> </a:t>
            </a:r>
            <a:r>
              <a:rPr lang="en-US" altLang="zh-CN" sz="2000">
                <a:solidFill>
                  <a:srgbClr val="00B050"/>
                </a:solidFill>
                <a:latin typeface="Arial" panose="020B0604020202020204" pitchFamily="34" charset="0"/>
                <a:cs typeface="Arial" panose="020B0604020202020204" pitchFamily="34" charset="0"/>
                <a:sym typeface="+mn-ea"/>
              </a:rPr>
              <a:t>mitigate the model backdoors</a:t>
            </a:r>
            <a:r>
              <a:rPr lang="en-US" altLang="zh-CN" sz="2000">
                <a:latin typeface="Arial" panose="020B0604020202020204" pitchFamily="34" charset="0"/>
                <a:cs typeface="Arial" panose="020B0604020202020204" pitchFamily="34" charset="0"/>
                <a:sym typeface="+mn-ea"/>
              </a:rPr>
              <a:t> when you find </a:t>
            </a:r>
            <a:r>
              <a:rPr lang="en-US" altLang="zh-CN" sz="2000">
                <a:solidFill>
                  <a:srgbClr val="00B0F0"/>
                </a:solidFill>
                <a:latin typeface="Arial" panose="020B0604020202020204" pitchFamily="34" charset="0"/>
                <a:cs typeface="Arial" panose="020B0604020202020204" pitchFamily="34" charset="0"/>
                <a:sym typeface="+mn-ea"/>
              </a:rPr>
              <a:t>a federated learning model</a:t>
            </a:r>
            <a:r>
              <a:rPr lang="en-US" altLang="zh-CN" sz="2000">
                <a:latin typeface="Arial" panose="020B0604020202020204" pitchFamily="34" charset="0"/>
                <a:cs typeface="Arial" panose="020B0604020202020204" pitchFamily="34" charset="0"/>
                <a:sym typeface="+mn-ea"/>
              </a:rPr>
              <a:t> has been </a:t>
            </a:r>
            <a:r>
              <a:rPr lang="en-US" altLang="zh-CN" sz="2000">
                <a:solidFill>
                  <a:schemeClr val="tx1"/>
                </a:solidFill>
                <a:latin typeface="Arial" panose="020B0604020202020204" pitchFamily="34" charset="0"/>
                <a:cs typeface="Arial" panose="020B0604020202020204" pitchFamily="34" charset="0"/>
                <a:sym typeface="+mn-ea"/>
              </a:rPr>
              <a:t>attacked by </a:t>
            </a:r>
            <a:r>
              <a:rPr lang="en-US" altLang="zh-CN" sz="2000">
                <a:solidFill>
                  <a:srgbClr val="FF0000"/>
                </a:solidFill>
                <a:latin typeface="Arial" panose="020B0604020202020204" pitchFamily="34" charset="0"/>
                <a:cs typeface="Arial" panose="020B0604020202020204" pitchFamily="34" charset="0"/>
                <a:sym typeface="+mn-ea"/>
              </a:rPr>
              <a:t>attackers</a:t>
            </a:r>
            <a:r>
              <a:rPr lang="en-US" altLang="zh-CN" sz="2000">
                <a:latin typeface="Arial" panose="020B0604020202020204" pitchFamily="34" charset="0"/>
                <a:cs typeface="Arial" panose="020B0604020202020204" pitchFamily="34" charset="0"/>
                <a:sym typeface="+mn-ea"/>
              </a:rPr>
              <a:t>. ”</a:t>
            </a:r>
            <a:endParaRPr lang="en-US" altLang="zh-CN" sz="2000">
              <a:latin typeface="Arial" panose="020B0604020202020204" pitchFamily="34" charset="0"/>
              <a:cs typeface="Arial" panose="020B0604020202020204" pitchFamily="34" charset="0"/>
              <a:sym typeface="+mn-ea"/>
            </a:endParaRPr>
          </a:p>
        </p:txBody>
      </p:sp>
      <p:pic>
        <p:nvPicPr>
          <p:cNvPr id="24" name="图片 23" descr="wolf-cartoon_119631-132"/>
          <p:cNvPicPr>
            <a:picLocks noChangeAspect="1"/>
          </p:cNvPicPr>
          <p:nvPr/>
        </p:nvPicPr>
        <p:blipFill>
          <a:blip r:embed="rId2"/>
          <a:stretch>
            <a:fillRect/>
          </a:stretch>
        </p:blipFill>
        <p:spPr>
          <a:xfrm>
            <a:off x="7856855" y="2155825"/>
            <a:ext cx="2106295" cy="2106295"/>
          </a:xfrm>
          <a:prstGeom prst="rect">
            <a:avLst/>
          </a:prstGeom>
        </p:spPr>
      </p:pic>
      <p:sp>
        <p:nvSpPr>
          <p:cNvPr id="25" name="文本框 24"/>
          <p:cNvSpPr txBox="1"/>
          <p:nvPr/>
        </p:nvSpPr>
        <p:spPr>
          <a:xfrm>
            <a:off x="2406650" y="1787525"/>
            <a:ext cx="167640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Sheepfold</a:t>
            </a:r>
            <a:endParaRPr lang="en-US" altLang="zh-CN" sz="2000">
              <a:latin typeface="Arial" panose="020B0604020202020204" pitchFamily="34" charset="0"/>
              <a:cs typeface="Arial" panose="020B0604020202020204" pitchFamily="34" charset="0"/>
            </a:endParaRPr>
          </a:p>
        </p:txBody>
      </p:sp>
      <p:sp>
        <p:nvSpPr>
          <p:cNvPr id="26" name="文本框 25"/>
          <p:cNvSpPr txBox="1"/>
          <p:nvPr/>
        </p:nvSpPr>
        <p:spPr>
          <a:xfrm>
            <a:off x="4333875" y="4297680"/>
            <a:ext cx="167640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Crack</a:t>
            </a:r>
            <a:endParaRPr lang="en-US" altLang="zh-CN" sz="2000">
              <a:latin typeface="Arial" panose="020B0604020202020204" pitchFamily="34" charset="0"/>
              <a:cs typeface="Arial" panose="020B0604020202020204" pitchFamily="34" charset="0"/>
            </a:endParaRPr>
          </a:p>
        </p:txBody>
      </p:sp>
      <p:sp>
        <p:nvSpPr>
          <p:cNvPr id="27" name="文本框 26"/>
          <p:cNvSpPr txBox="1"/>
          <p:nvPr/>
        </p:nvSpPr>
        <p:spPr>
          <a:xfrm>
            <a:off x="8071485" y="1787525"/>
            <a:ext cx="167640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Wolf</a:t>
            </a:r>
            <a:endParaRPr lang="en-US" altLang="zh-CN" sz="2000">
              <a:latin typeface="Arial" panose="020B0604020202020204" pitchFamily="34" charset="0"/>
              <a:cs typeface="Arial" panose="020B0604020202020204" pitchFamily="34" charset="0"/>
            </a:endParaRPr>
          </a:p>
        </p:txBody>
      </p:sp>
      <p:cxnSp>
        <p:nvCxnSpPr>
          <p:cNvPr id="28" name="直接箭头连接符 27"/>
          <p:cNvCxnSpPr/>
          <p:nvPr/>
        </p:nvCxnSpPr>
        <p:spPr>
          <a:xfrm flipH="1" flipV="1">
            <a:off x="3238500" y="2186305"/>
            <a:ext cx="12700" cy="49847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4603750" y="3802380"/>
            <a:ext cx="977900" cy="4953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2" grpId="0"/>
      <p:bldP spid="2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Conclusion</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373505"/>
            <a:ext cx="10743565" cy="112395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We propose a new “crack” called </a:t>
            </a:r>
            <a:r>
              <a:rPr lang="en-US" altLang="zh-CN" sz="2000" u="sng" dirty="0">
                <a:solidFill>
                  <a:srgbClr val="FF0000"/>
                </a:solidFill>
                <a:latin typeface="Arial" panose="020B0604020202020204" pitchFamily="34" charset="0"/>
                <a:cs typeface="Arial" panose="020B0604020202020204" pitchFamily="34" charset="0"/>
              </a:rPr>
              <a:t>On-off Multi-shot Backdoor Attack (OMBA)</a:t>
            </a:r>
            <a:r>
              <a:rPr lang="en-US" altLang="zh-CN" sz="2000"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which is effective and stealthy. We also show that the “crack</a:t>
            </a:r>
            <a:r>
              <a:rPr lang="en-US" altLang="zh-CN" sz="2000" dirty="0">
                <a:latin typeface="Arial" panose="020B0604020202020204" pitchFamily="34" charset="0"/>
                <a:cs typeface="Arial" panose="020B0604020202020204" pitchFamily="34" charset="0"/>
                <a:sym typeface="+mn-ea"/>
              </a:rPr>
              <a:t>s on the fence” are unavoidable.</a:t>
            </a: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内容占位符 2"/>
          <p:cNvSpPr>
            <a:spLocks noGrp="1"/>
          </p:cNvSpPr>
          <p:nvPr/>
        </p:nvSpPr>
        <p:spPr>
          <a:xfrm>
            <a:off x="837565" y="3458845"/>
            <a:ext cx="10585450" cy="1089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We provide a </a:t>
            </a:r>
            <a:r>
              <a:rPr lang="en-US" altLang="zh-CN" sz="2000" u="sng" dirty="0">
                <a:solidFill>
                  <a:srgbClr val="FF0000"/>
                </a:solidFill>
                <a:latin typeface="Arial" panose="020B0604020202020204" pitchFamily="34" charset="0"/>
                <a:cs typeface="Arial" panose="020B0604020202020204" pitchFamily="34" charset="0"/>
              </a:rPr>
              <a:t>framework for tracing &amp; mitigating OMBA</a:t>
            </a:r>
            <a:r>
              <a:rPr lang="en-US" altLang="zh-CN" sz="2000" dirty="0">
                <a:latin typeface="Arial" panose="020B0604020202020204" pitchFamily="34" charset="0"/>
                <a:cs typeface="Arial" panose="020B0604020202020204" pitchFamily="34" charset="0"/>
              </a:rPr>
              <a:t> to mend the “crack on the fence”. </a:t>
            </a:r>
            <a:endParaRPr lang="en-US" altLang="zh-CN" sz="2000" dirty="0">
              <a:latin typeface="Arial" panose="020B0604020202020204" pitchFamily="34" charset="0"/>
              <a:cs typeface="Arial" panose="020B0604020202020204" pitchFamily="34" charset="0"/>
            </a:endParaRPr>
          </a:p>
        </p:txBody>
      </p:sp>
      <p:sp>
        <p:nvSpPr>
          <p:cNvPr id="9" name="内容占位符 2"/>
          <p:cNvSpPr>
            <a:spLocks noGrp="1"/>
          </p:cNvSpPr>
          <p:nvPr/>
        </p:nvSpPr>
        <p:spPr>
          <a:xfrm>
            <a:off x="838200" y="5433060"/>
            <a:ext cx="11354435" cy="11347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Experimental results show that our proposal works well on many “fences” to protect the “sheepfold”.</a:t>
            </a:r>
            <a:endParaRPr lang="en-US" altLang="zh-CN" sz="2000" dirty="0">
              <a:latin typeface="Arial" panose="020B0604020202020204" pitchFamily="34" charset="0"/>
              <a:cs typeface="Arial" panose="020B0604020202020204" pitchFamily="34" charset="0"/>
            </a:endParaRPr>
          </a:p>
        </p:txBody>
      </p:sp>
      <p:pic>
        <p:nvPicPr>
          <p:cNvPr id="4" name="图片 3" descr="fence-clipart-park-fence-16"/>
          <p:cNvPicPr>
            <a:picLocks noChangeAspect="1"/>
          </p:cNvPicPr>
          <p:nvPr/>
        </p:nvPicPr>
        <p:blipFill>
          <a:blip r:embed="rId1"/>
          <a:stretch>
            <a:fillRect/>
          </a:stretch>
        </p:blipFill>
        <p:spPr>
          <a:xfrm>
            <a:off x="4887595" y="2105025"/>
            <a:ext cx="2783840" cy="1226820"/>
          </a:xfrm>
          <a:prstGeom prst="rect">
            <a:avLst/>
          </a:prstGeom>
        </p:spPr>
      </p:pic>
      <p:pic>
        <p:nvPicPr>
          <p:cNvPr id="6" name="图片 5" descr="winfo-icon-搜索_爱给网_aigei_com"/>
          <p:cNvPicPr>
            <a:picLocks noChangeAspect="1"/>
          </p:cNvPicPr>
          <p:nvPr/>
        </p:nvPicPr>
        <p:blipFill>
          <a:blip r:embed="rId2"/>
          <a:stretch>
            <a:fillRect/>
          </a:stretch>
        </p:blipFill>
        <p:spPr>
          <a:xfrm>
            <a:off x="6563360" y="2580640"/>
            <a:ext cx="751205" cy="751205"/>
          </a:xfrm>
          <a:prstGeom prst="rect">
            <a:avLst/>
          </a:prstGeom>
          <a:noFill/>
          <a:ln w="28575" cmpd="sng">
            <a:noFill/>
            <a:prstDash val="solid"/>
          </a:ln>
        </p:spPr>
      </p:pic>
      <p:pic>
        <p:nvPicPr>
          <p:cNvPr id="11" name="图片 10" descr="5fccdf065345e1607261958919"/>
          <p:cNvPicPr>
            <a:picLocks noChangeAspect="1"/>
          </p:cNvPicPr>
          <p:nvPr/>
        </p:nvPicPr>
        <p:blipFill>
          <a:blip r:embed="rId3"/>
          <a:stretch>
            <a:fillRect/>
          </a:stretch>
        </p:blipFill>
        <p:spPr>
          <a:xfrm>
            <a:off x="5056505" y="3601720"/>
            <a:ext cx="2496185" cy="200596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0845" y="2030730"/>
            <a:ext cx="11370310" cy="1131570"/>
          </a:xfrm>
        </p:spPr>
        <p:txBody>
          <a:bodyPr>
            <a:noAutofit/>
          </a:bodyPr>
          <a:lstStyle/>
          <a:p>
            <a:pPr algn="ctr"/>
            <a:r>
              <a:rPr lang="en-US" altLang="zh-CN" sz="54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Thank you</a:t>
            </a:r>
            <a:endParaRPr lang="en-US" altLang="zh-CN" sz="54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 name="矩形 4"/>
          <p:cNvSpPr/>
          <p:nvPr/>
        </p:nvSpPr>
        <p:spPr>
          <a:xfrm>
            <a:off x="2233270" y="3225485"/>
            <a:ext cx="7725459" cy="2861310"/>
          </a:xfrm>
          <a:prstGeom prst="rect">
            <a:avLst/>
          </a:prstGeom>
        </p:spPr>
        <p:txBody>
          <a:bodyPr wrap="square">
            <a:spAutoFit/>
          </a:bodyPr>
          <a:lstStyle/>
          <a:p>
            <a:pPr algn="ctr">
              <a:lnSpc>
                <a:spcPct val="150000"/>
              </a:lnSpc>
            </a:pPr>
            <a:r>
              <a:rPr lang="en-US" altLang="zh-CN" sz="2000" b="1" u="sng" dirty="0">
                <a:latin typeface="Arial" panose="020B0604020202020204" pitchFamily="34" charset="0"/>
                <a:cs typeface="Arial" panose="020B0604020202020204" pitchFamily="34" charset="0"/>
              </a:rPr>
              <a:t>Hui Zeng</a:t>
            </a:r>
            <a:r>
              <a:rPr lang="zh-CN" altLang="en-US" sz="2000" b="1" dirty="0">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sym typeface="+mn-ea"/>
              </a:rPr>
              <a:t>Tongqing Zhou, Xinyi Wu,</a:t>
            </a:r>
            <a:r>
              <a:rPr lang="zh-CN" altLang="en-US" sz="2000" b="1" dirty="0">
                <a:latin typeface="Arial" panose="020B0604020202020204" pitchFamily="34" charset="0"/>
                <a:cs typeface="Arial" panose="020B0604020202020204" pitchFamily="34" charset="0"/>
              </a:rPr>
              <a:t> Zhiping Cai</a:t>
            </a:r>
            <a:endParaRPr lang="en-US" altLang="zh-CN" sz="2000" b="1" dirty="0">
              <a:latin typeface="Arial" panose="020B0604020202020204" pitchFamily="34" charset="0"/>
              <a:cs typeface="Arial" panose="020B0604020202020204" pitchFamily="34" charset="0"/>
            </a:endParaRPr>
          </a:p>
          <a:p>
            <a:pPr algn="ctr">
              <a:lnSpc>
                <a:spcPct val="150000"/>
              </a:lnSpc>
            </a:pPr>
            <a:r>
              <a:rPr lang="en-GB" altLang="zh-CN" sz="2000" b="1" dirty="0">
                <a:latin typeface="Arial" panose="020B0604020202020204" pitchFamily="34" charset="0"/>
                <a:cs typeface="Arial" panose="020B0604020202020204" pitchFamily="34" charset="0"/>
              </a:rPr>
              <a:t>National University of Defense Technology, China</a:t>
            </a:r>
            <a:endParaRPr lang="en-GB" altLang="zh-CN" sz="2000" b="1" dirty="0">
              <a:latin typeface="Arial" panose="020B0604020202020204" pitchFamily="34" charset="0"/>
              <a:cs typeface="Arial" panose="020B0604020202020204" pitchFamily="34" charset="0"/>
            </a:endParaRPr>
          </a:p>
          <a:p>
            <a:pPr algn="ctr">
              <a:lnSpc>
                <a:spcPct val="150000"/>
              </a:lnSpc>
            </a:pPr>
            <a:endParaRPr lang="en-US" altLang="en-GB" sz="2000" b="1" dirty="0">
              <a:latin typeface="Arial" panose="020B0604020202020204" pitchFamily="34" charset="0"/>
              <a:cs typeface="Arial" panose="020B0604020202020204" pitchFamily="34" charset="0"/>
            </a:endParaRPr>
          </a:p>
          <a:p>
            <a:pPr algn="ctr">
              <a:lnSpc>
                <a:spcPct val="150000"/>
              </a:lnSpc>
            </a:pPr>
            <a:r>
              <a:rPr lang="en-US" altLang="en-GB" sz="2000" b="1" dirty="0">
                <a:latin typeface="Arial" panose="020B0604020202020204" pitchFamily="34" charset="0"/>
                <a:cs typeface="Arial" panose="020B0604020202020204" pitchFamily="34" charset="0"/>
              </a:rPr>
              <a:t>email: zenghui116@nudt.edu.cn</a:t>
            </a:r>
            <a:endParaRPr lang="en-US" altLang="en-GB" sz="2000" b="1" dirty="0">
              <a:latin typeface="Arial" panose="020B0604020202020204" pitchFamily="34" charset="0"/>
              <a:cs typeface="Arial" panose="020B0604020202020204" pitchFamily="34" charset="0"/>
            </a:endParaRPr>
          </a:p>
          <a:p>
            <a:pPr algn="ctr">
              <a:lnSpc>
                <a:spcPct val="150000"/>
              </a:lnSpc>
            </a:pPr>
            <a:r>
              <a:rPr lang="en-US" altLang="en-GB" sz="2000" b="1" dirty="0">
                <a:latin typeface="Arial" panose="020B0604020202020204" pitchFamily="34" charset="0"/>
                <a:cs typeface="Arial" panose="020B0604020202020204" pitchFamily="34" charset="0"/>
              </a:rPr>
              <a:t>code: https://github.com/zenghui9977/OMBA</a:t>
            </a:r>
            <a:endParaRPr lang="en-US" altLang="en-GB" sz="2000" b="1" dirty="0">
              <a:latin typeface="Arial" panose="020B0604020202020204" pitchFamily="34" charset="0"/>
              <a:cs typeface="Arial" panose="020B0604020202020204" pitchFamily="34" charset="0"/>
            </a:endParaRPr>
          </a:p>
          <a:p>
            <a:pPr algn="ctr">
              <a:lnSpc>
                <a:spcPct val="150000"/>
              </a:lnSpc>
            </a:pPr>
            <a:endParaRPr lang="en-GB" altLang="zh-CN" sz="2000" b="1" dirty="0">
              <a:latin typeface="Arial" panose="020B0604020202020204" pitchFamily="34" charset="0"/>
              <a:cs typeface="Arial" panose="020B0604020202020204" pitchFamily="34" charset="0"/>
            </a:endParaRPr>
          </a:p>
        </p:txBody>
      </p:sp>
      <p:grpSp>
        <p:nvGrpSpPr>
          <p:cNvPr id="12" name="组合 11"/>
          <p:cNvGrpSpPr/>
          <p:nvPr/>
        </p:nvGrpSpPr>
        <p:grpSpPr>
          <a:xfrm>
            <a:off x="4066856" y="5880100"/>
            <a:ext cx="4058285" cy="756920"/>
            <a:chOff x="6147" y="9439"/>
            <a:chExt cx="6391" cy="1192"/>
          </a:xfrm>
        </p:grpSpPr>
        <p:sp>
          <p:nvSpPr>
            <p:cNvPr id="13" name="文本框 12"/>
            <p:cNvSpPr txBox="1"/>
            <p:nvPr/>
          </p:nvSpPr>
          <p:spPr>
            <a:xfrm>
              <a:off x="7607" y="9579"/>
              <a:ext cx="4671" cy="919"/>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华文行楷" panose="02010800040101010101" charset="-122"/>
                  <a:ea typeface="华文行楷" panose="02010800040101010101" charset="-122"/>
                </a:rPr>
                <a:t>国防科技大学</a:t>
              </a:r>
              <a:endParaRPr lang="zh-CN" altLang="en-US" sz="3200" dirty="0">
                <a:solidFill>
                  <a:schemeClr val="tx1">
                    <a:lumMod val="75000"/>
                    <a:lumOff val="25000"/>
                  </a:schemeClr>
                </a:solidFill>
                <a:latin typeface="华文行楷" panose="02010800040101010101" charset="-122"/>
                <a:ea typeface="华文行楷" panose="02010800040101010101" charset="-122"/>
              </a:endParaRPr>
            </a:p>
          </p:txBody>
        </p:sp>
        <p:sp>
          <p:nvSpPr>
            <p:cNvPr id="14" name="文本框 13"/>
            <p:cNvSpPr txBox="1"/>
            <p:nvPr/>
          </p:nvSpPr>
          <p:spPr>
            <a:xfrm>
              <a:off x="7388" y="10197"/>
              <a:ext cx="5151" cy="434"/>
            </a:xfrm>
            <a:prstGeom prst="rect">
              <a:avLst/>
            </a:prstGeom>
            <a:noFill/>
          </p:spPr>
          <p:txBody>
            <a:bodyPr wrap="none" rtlCol="0">
              <a:spAutoFit/>
            </a:bodyPr>
            <a:lstStyle/>
            <a:p>
              <a:r>
                <a:rPr lang="en-US" altLang="zh-CN" sz="1200" b="1">
                  <a:solidFill>
                    <a:schemeClr val="tx1">
                      <a:lumMod val="75000"/>
                      <a:lumOff val="25000"/>
                    </a:schemeClr>
                  </a:solidFill>
                  <a:latin typeface="Arial" panose="020B0604020202020204" pitchFamily="34" charset="0"/>
                  <a:cs typeface="Arial" panose="020B0604020202020204" pitchFamily="34" charset="0"/>
                </a:rPr>
                <a:t>National University of Defense Technology</a:t>
              </a:r>
              <a:endParaRPr lang="en-US" altLang="zh-CN" sz="12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47" y="9439"/>
              <a:ext cx="1255" cy="1192"/>
            </a:xfrm>
            <a:prstGeom prst="rect">
              <a:avLst/>
            </a:prstGeom>
          </p:spPr>
        </p:pic>
      </p:grpSp>
      <p:sp>
        <p:nvSpPr>
          <p:cNvPr id="16" name="文本框 15"/>
          <p:cNvSpPr txBox="1"/>
          <p:nvPr/>
        </p:nvSpPr>
        <p:spPr>
          <a:xfrm>
            <a:off x="556895" y="599440"/>
            <a:ext cx="11402695" cy="460375"/>
          </a:xfrm>
          <a:prstGeom prst="rect">
            <a:avLst/>
          </a:prstGeom>
          <a:noFill/>
        </p:spPr>
        <p:txBody>
          <a:bodyPr wrap="square" rtlCol="0">
            <a:spAutoFit/>
          </a:bodyPr>
          <a:lstStyle/>
          <a:p>
            <a:pPr algn="ctr"/>
            <a:r>
              <a:rPr lang="zh-CN" altLang="en-US" sz="2400">
                <a:latin typeface="Arial" panose="020B0604020202020204" pitchFamily="34" charset="0"/>
                <a:cs typeface="Arial" panose="020B0604020202020204" pitchFamily="34" charset="0"/>
              </a:rPr>
              <a:t>The 41st International Symposium on Reliable Distributed Systems (SRDS 2022)</a:t>
            </a:r>
            <a:endParaRPr lang="zh-CN" altLang="en-US" sz="240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Ablation Study</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52324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Three similarity metrics and three algorithms</a:t>
            </a:r>
            <a:endParaRPr lang="en-US" altLang="zh-CN" sz="20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66420" y="6123305"/>
            <a:ext cx="10905490"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Combination of the metrics and algorithms can achieve significant performance improvement</a:t>
            </a:r>
            <a:endParaRPr lang="en-US" altLang="zh-CN" sz="200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1"/>
          <a:stretch>
            <a:fillRect/>
          </a:stretch>
        </p:blipFill>
        <p:spPr>
          <a:xfrm>
            <a:off x="3043555" y="1864995"/>
            <a:ext cx="6174105" cy="40538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More Experiments in OMBA</a:t>
            </a:r>
            <a:endParaRPr lang="en-US" altLang="zh-CN" sz="3200">
              <a:solidFill>
                <a:schemeClr val="tx1"/>
              </a:solidFill>
              <a:latin typeface="Arial" panose="020B0604020202020204" pitchFamily="34" charset="0"/>
              <a:cs typeface="Arial" panose="020B0604020202020204" pitchFamily="34" charset="0"/>
              <a:sym typeface="+mn-ea"/>
            </a:endParaRP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838200" y="1531620"/>
                <a:ext cx="6386830" cy="178562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 Impact of the co-occurrence </a:t>
                </a:r>
                <a14:m>
                  <m:oMath xmlns:m="http://schemas.openxmlformats.org/officeDocument/2006/math">
                    <m:sSub>
                      <m:sSubPr>
                        <m:ctrlPr>
                          <a:rPr lang="en-US" altLang="zh-CN" sz="2000" i="1">
                            <a:latin typeface="Cambria Math" panose="02040503050406030204" charset="0"/>
                            <a:cs typeface="Cambria Math" panose="02040503050406030204" charset="0"/>
                          </a:rPr>
                        </m:ctrlPr>
                      </m:sSubPr>
                      <m:e>
                        <m:r>
                          <a:rPr lang="en-US" altLang="zh-CN" sz="2000" i="1">
                            <a:latin typeface="Cambria Math" panose="02040503050406030204" charset="0"/>
                            <a:cs typeface="Cambria Math" panose="02040503050406030204" charset="0"/>
                          </a:rPr>
                          <m:t>𝑓</m:t>
                        </m:r>
                      </m:e>
                      <m:sub>
                        <m:r>
                          <a:rPr lang="en-US" altLang="zh-CN" sz="2000" i="1">
                            <a:latin typeface="Cambria Math" panose="02040503050406030204" charset="0"/>
                            <a:cs typeface="Cambria Math" panose="02040503050406030204" charset="0"/>
                          </a:rPr>
                          <m:t>𝑜</m:t>
                        </m:r>
                      </m:sub>
                    </m:sSub>
                  </m:oMath>
                </a14:m>
                <a:endParaRPr lang="en-US" altLang="zh-CN" sz="2000" i="1" dirty="0">
                  <a:latin typeface="Arial" panose="020B0604020202020204" pitchFamily="34" charset="0"/>
                  <a:cs typeface="Arial" panose="020B0604020202020204" pitchFamily="34" charset="0"/>
                </a:endParaRPr>
              </a:p>
              <a:p>
                <a:pPr marL="457200" lvl="2">
                  <a:buClr>
                    <a:srgbClr val="000000"/>
                  </a:buClr>
                  <a:buSzPct val="50000"/>
                  <a:buFont typeface="Wingdings" panose="05000000000000000000" charset="0"/>
                  <a:buChar char="n"/>
                </a:pPr>
                <a:endParaRPr lang="en-US" altLang="zh-CN"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r>
                  <a:rPr lang="en-US" altLang="zh-CN" dirty="0">
                    <a:latin typeface="Arial" panose="020B0604020202020204" pitchFamily="34" charset="0"/>
                    <a:cs typeface="Arial" panose="020B0604020202020204" pitchFamily="34" charset="0"/>
                    <a:sym typeface="+mn-ea"/>
                  </a:rPr>
                  <a:t>Low </a:t>
                </a:r>
                <a14:m>
                  <m:oMath xmlns:m="http://schemas.openxmlformats.org/officeDocument/2006/math">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𝑓</m:t>
                        </m:r>
                      </m:e>
                      <m:sub>
                        <m:r>
                          <a:rPr lang="en-US" altLang="zh-CN" i="1">
                            <a:latin typeface="Cambria Math" panose="02040503050406030204" charset="0"/>
                            <a:cs typeface="Cambria Math" panose="02040503050406030204" charset="0"/>
                          </a:rPr>
                          <m:t>𝑜</m:t>
                        </m:r>
                      </m:sub>
                    </m:sSub>
                  </m:oMath>
                </a14:m>
                <a:r>
                  <a:rPr lang="en-US" altLang="zh-CN" dirty="0">
                    <a:latin typeface="Arial" panose="020B0604020202020204" pitchFamily="34" charset="0"/>
                    <a:cs typeface="Arial" panose="020B0604020202020204" pitchFamily="34" charset="0"/>
                    <a:sym typeface="+mn-ea"/>
                  </a:rPr>
                  <a:t> in OMBA is less effective since it needs more attackers but obtains a weaker backdoored global model</a:t>
                </a:r>
                <a:r>
                  <a:rPr lang="en-US" altLang="zh-CN" sz="1380" dirty="0">
                    <a:sym typeface="+mn-ea"/>
                  </a:rPr>
                  <a:t> </a:t>
                </a:r>
                <a:endParaRPr lang="en-US" altLang="zh-CN" sz="1380" dirty="0"/>
              </a:p>
              <a:p>
                <a:pPr marL="457200" lvl="2">
                  <a:buClr>
                    <a:srgbClr val="5B9BD5"/>
                  </a:buClr>
                  <a:buSzPct val="50000"/>
                  <a:buFont typeface="Wingdings" panose="05000000000000000000" charset="0"/>
                  <a:buChar char="n"/>
                </a:pPr>
                <a:endParaRPr lang="en-US" altLang="zh-CN" sz="1665" dirty="0">
                  <a:latin typeface="Arial" panose="020B0604020202020204" pitchFamily="34" charset="0"/>
                  <a:cs typeface="Arial" panose="020B0604020202020204" pitchFamily="34" charset="0"/>
                </a:endParaRPr>
              </a:p>
            </p:txBody>
          </p:sp>
        </mc:Choice>
        <mc:Fallback>
          <p:sp>
            <p:nvSpPr>
              <p:cNvPr id="3" name="内容占位符 2"/>
              <p:cNvSpPr>
                <a:spLocks noRot="1" noChangeAspect="1" noMove="1" noResize="1" noEditPoints="1" noAdjustHandles="1" noChangeArrowheads="1" noChangeShapeType="1" noTextEdit="1"/>
              </p:cNvSpPr>
              <p:nvPr>
                <p:ph idx="1"/>
              </p:nvPr>
            </p:nvSpPr>
            <p:spPr>
              <a:xfrm>
                <a:off x="838200" y="1531620"/>
                <a:ext cx="6386830" cy="1785620"/>
              </a:xfrm>
              <a:blipFill rotWithShape="1">
                <a:blip r:embed="rId1"/>
                <a:stretch>
                  <a:fillRect b="-2845"/>
                </a:stretch>
              </a:blipFill>
            </p:spPr>
            <p:txBody>
              <a:bodyPr/>
              <a:lstStyle/>
              <a:p>
                <a:r>
                  <a:rPr lang="zh-CN" altLang="en-US">
                    <a:noFill/>
                  </a:rPr>
                  <a:t> </a:t>
                </a:r>
              </a:p>
            </p:txBody>
          </p:sp>
        </mc:Fallback>
      </mc:AlternateContent>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srcRect b="1377"/>
          <a:stretch>
            <a:fillRect/>
          </a:stretch>
        </p:blipFill>
        <p:spPr>
          <a:xfrm>
            <a:off x="7139305" y="1421765"/>
            <a:ext cx="4283710" cy="2637155"/>
          </a:xfrm>
          <a:prstGeom prst="rect">
            <a:avLst/>
          </a:prstGeom>
        </p:spPr>
      </p:pic>
      <p:sp>
        <p:nvSpPr>
          <p:cNvPr id="8" name="内容占位符 2"/>
          <p:cNvSpPr>
            <a:spLocks noGrp="1"/>
          </p:cNvSpPr>
          <p:nvPr/>
        </p:nvSpPr>
        <p:spPr>
          <a:xfrm>
            <a:off x="752475" y="4253865"/>
            <a:ext cx="6386830" cy="178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 Impact of the attack timing</a:t>
            </a:r>
            <a:endParaRPr lang="en-US" altLang="zh-CN" sz="2000" dirty="0">
              <a:latin typeface="Arial" panose="020B0604020202020204" pitchFamily="34" charset="0"/>
              <a:cs typeface="Arial" panose="020B0604020202020204" pitchFamily="34" charset="0"/>
            </a:endParaRPr>
          </a:p>
          <a:p>
            <a:pPr marL="457200" lvl="2">
              <a:buClr>
                <a:srgbClr val="000000"/>
              </a:buClr>
              <a:buSzPct val="50000"/>
              <a:buFont typeface="Wingdings" panose="05000000000000000000" charset="0"/>
              <a:buChar char="n"/>
            </a:pPr>
            <a:endParaRPr lang="en-US" altLang="zh-CN" sz="2000" dirty="0">
              <a:latin typeface="Arial" panose="020B0604020202020204" pitchFamily="34" charset="0"/>
              <a:cs typeface="Arial" panose="020B0604020202020204" pitchFamily="34" charset="0"/>
              <a:sym typeface="+mn-ea"/>
            </a:endParaRPr>
          </a:p>
          <a:p>
            <a:pPr marL="571500" lvl="2" indent="-342900">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sym typeface="+mn-ea"/>
              </a:rPr>
              <a:t>Performing attacks in non-convergence phase might make the global model fail in a dilemma between the benign and poisoned models.</a:t>
            </a:r>
            <a:endParaRPr lang="en-US" altLang="zh-CN" sz="2000" dirty="0">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3"/>
          <a:stretch>
            <a:fillRect/>
          </a:stretch>
        </p:blipFill>
        <p:spPr>
          <a:xfrm>
            <a:off x="7155180" y="4107180"/>
            <a:ext cx="4267835" cy="26136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More Experiments in OMBA</a:t>
            </a:r>
            <a:endParaRPr lang="en-US" altLang="zh-CN" sz="3200">
              <a:solidFill>
                <a:schemeClr val="tx1"/>
              </a:solidFill>
              <a:latin typeface="Arial" panose="020B0604020202020204" pitchFamily="34" charset="0"/>
              <a:cs typeface="Arial" panose="020B0604020202020204" pitchFamily="34" charset="0"/>
              <a:sym typeface="+mn-ea"/>
            </a:endParaRP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838200" y="1531620"/>
                <a:ext cx="10515600" cy="659765"/>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 Impact of the on-off / shot interval (</a:t>
                </a:r>
                <a14:m>
                  <m:oMath xmlns:m="http://schemas.openxmlformats.org/officeDocument/2006/math">
                    <m:r>
                      <a:rPr lang="en-US" altLang="zh-CN" sz="2000" i="1">
                        <a:latin typeface="Cambria Math" panose="02040503050406030204" charset="0"/>
                        <a:cs typeface="Cambria Math" panose="02040503050406030204" charset="0"/>
                      </a:rPr>
                      <m:t>𝐼</m:t>
                    </m:r>
                  </m:oMath>
                </a14:m>
                <a:r>
                  <a:rPr lang="en-US" altLang="zh-CN" sz="2000"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sym typeface="+mn-ea"/>
                </a:endParaRPr>
              </a:p>
              <a:p>
                <a:pPr marL="457200" lvl="2">
                  <a:buClr>
                    <a:srgbClr val="5B9BD5"/>
                  </a:buClr>
                  <a:buSzPct val="85000"/>
                  <a:buFont typeface="Wingdings" panose="05000000000000000000" charset="0"/>
                  <a:buChar char="n"/>
                </a:pPr>
                <a:endParaRPr lang="en-US" altLang="zh-CN" sz="1665" dirty="0">
                  <a:latin typeface="Arial" panose="020B0604020202020204" pitchFamily="34" charset="0"/>
                  <a:cs typeface="Arial" panose="020B0604020202020204" pitchFamily="34" charset="0"/>
                </a:endParaRPr>
              </a:p>
            </p:txBody>
          </p:sp>
        </mc:Choice>
        <mc:Fallback>
          <p:sp>
            <p:nvSpPr>
              <p:cNvPr id="3" name="内容占位符 2"/>
              <p:cNvSpPr>
                <a:spLocks noRot="1" noChangeAspect="1" noMove="1" noResize="1" noEditPoints="1" noAdjustHandles="1" noChangeArrowheads="1" noChangeShapeType="1" noTextEdit="1"/>
              </p:cNvSpPr>
              <p:nvPr>
                <p:ph idx="1"/>
              </p:nvPr>
            </p:nvSpPr>
            <p:spPr>
              <a:xfrm>
                <a:off x="838200" y="1531620"/>
                <a:ext cx="10515600" cy="659765"/>
              </a:xfrm>
              <a:blipFill rotWithShape="1">
                <a:blip r:embed="rId1"/>
                <a:stretch>
                  <a:fillRect/>
                </a:stretch>
              </a:blipFill>
            </p:spPr>
            <p:txBody>
              <a:bodyPr/>
              <a:lstStyle/>
              <a:p>
                <a:r>
                  <a:rPr lang="zh-CN" altLang="en-US">
                    <a:noFill/>
                  </a:rPr>
                  <a:t> </a:t>
                </a:r>
              </a:p>
            </p:txBody>
          </p:sp>
        </mc:Fallback>
      </mc:AlternateContent>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1152525" y="1938655"/>
            <a:ext cx="9886950" cy="47434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More Experiments in OMBA</a:t>
            </a:r>
            <a:endParaRPr lang="en-US" altLang="zh-CN" sz="3200">
              <a:solidFill>
                <a:schemeClr val="tx1"/>
              </a:solidFill>
              <a:latin typeface="Arial" panose="020B0604020202020204" pitchFamily="34" charset="0"/>
              <a:cs typeface="Arial" panose="020B0604020202020204" pitchFamily="34" charset="0"/>
              <a:sym typeface="+mn-ea"/>
            </a:endParaRP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838200" y="1372870"/>
                <a:ext cx="10514965" cy="819150"/>
              </a:xfrm>
            </p:spPr>
            <p:txBody>
              <a:bodyPr>
                <a:normAutofit/>
              </a:bodyPr>
              <a:lstStyle/>
              <a:p>
                <a:pPr marL="0" lvl="1">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 Impact of the number of shots (</a:t>
                </a:r>
                <a14:m>
                  <m:oMath xmlns:m="http://schemas.openxmlformats.org/officeDocument/2006/math">
                    <m:sSub>
                      <m:sSubPr>
                        <m:ctrlPr>
                          <a:rPr lang="en-US" altLang="zh-CN" sz="2000" i="1">
                            <a:latin typeface="Cambria Math" panose="02040503050406030204" charset="0"/>
                            <a:cs typeface="Cambria Math" panose="02040503050406030204" charset="0"/>
                          </a:rPr>
                        </m:ctrlPr>
                      </m:sSubPr>
                      <m:e>
                        <m:r>
                          <a:rPr lang="en-US" altLang="zh-CN" sz="2000" i="1">
                            <a:latin typeface="Cambria Math" panose="02040503050406030204" charset="0"/>
                            <a:cs typeface="Cambria Math" panose="02040503050406030204" charset="0"/>
                          </a:rPr>
                          <m:t>𝑁</m:t>
                        </m:r>
                      </m:e>
                      <m:sub>
                        <m:r>
                          <a:rPr lang="en-US" altLang="zh-CN" sz="2000" i="1">
                            <a:latin typeface="Cambria Math" panose="02040503050406030204" charset="0"/>
                            <a:cs typeface="Cambria Math" panose="02040503050406030204" charset="0"/>
                          </a:rPr>
                          <m:t>𝑠</m:t>
                        </m:r>
                      </m:sub>
                    </m:sSub>
                  </m:oMath>
                </a14:m>
                <a:r>
                  <a:rPr lang="en-US" altLang="zh-CN" sz="2000"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sym typeface="+mn-ea"/>
                </a:endParaRPr>
              </a:p>
              <a:p>
                <a:pPr marL="457200" lvl="2">
                  <a:buClr>
                    <a:srgbClr val="5B9BD5"/>
                  </a:buClr>
                  <a:buSzPct val="85000"/>
                  <a:buFont typeface="Wingdings" panose="05000000000000000000" charset="0"/>
                  <a:buChar char="n"/>
                </a:pPr>
                <a:endParaRPr lang="en-US" altLang="zh-CN" sz="1665" dirty="0">
                  <a:latin typeface="Arial" panose="020B0604020202020204" pitchFamily="34" charset="0"/>
                  <a:cs typeface="Arial" panose="020B0604020202020204" pitchFamily="34" charset="0"/>
                </a:endParaRPr>
              </a:p>
            </p:txBody>
          </p:sp>
        </mc:Choice>
        <mc:Fallback>
          <p:sp>
            <p:nvSpPr>
              <p:cNvPr id="3" name="内容占位符 2"/>
              <p:cNvSpPr>
                <a:spLocks noRot="1" noChangeAspect="1" noMove="1" noResize="1" noEditPoints="1" noAdjustHandles="1" noChangeArrowheads="1" noChangeShapeType="1" noTextEdit="1"/>
              </p:cNvSpPr>
              <p:nvPr>
                <p:ph idx="1"/>
              </p:nvPr>
            </p:nvSpPr>
            <p:spPr>
              <a:xfrm>
                <a:off x="838200" y="1372870"/>
                <a:ext cx="10514965" cy="819150"/>
              </a:xfrm>
              <a:blipFill rotWithShape="1">
                <a:blip r:embed="rId1"/>
                <a:stretch>
                  <a:fillRect/>
                </a:stretch>
              </a:blipFill>
            </p:spPr>
            <p:txBody>
              <a:bodyPr/>
              <a:lstStyle/>
              <a:p>
                <a:r>
                  <a:rPr lang="zh-CN" altLang="en-US">
                    <a:noFill/>
                  </a:rPr>
                  <a:t> </a:t>
                </a:r>
              </a:p>
            </p:txBody>
          </p:sp>
        </mc:Fallback>
      </mc:AlternateContent>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4" name="内容占位符 2"/>
              <p:cNvSpPr>
                <a:spLocks noGrp="1"/>
              </p:cNvSpPr>
              <p:nvPr/>
            </p:nvSpPr>
            <p:spPr>
              <a:xfrm>
                <a:off x="838200" y="4187825"/>
                <a:ext cx="10514965" cy="819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rgbClr val="000000"/>
                  </a:buClr>
                  <a:buSzPct val="85000"/>
                  <a:buFont typeface="Wingdings" panose="05000000000000000000" charset="0"/>
                  <a:buChar char="n"/>
                </a:pPr>
                <a:r>
                  <a:rPr lang="en-US" altLang="zh-CN" sz="2000">
                    <a:latin typeface="Arial" panose="020B0604020202020204" pitchFamily="34" charset="0"/>
                    <a:cs typeface="Arial" panose="020B0604020202020204" pitchFamily="34" charset="0"/>
                  </a:rPr>
                  <a:t> Impact of the number of attackers (</a:t>
                </a:r>
                <a14:m>
                  <m:oMath xmlns:m="http://schemas.openxmlformats.org/officeDocument/2006/math">
                    <m:sSub>
                      <m:sSubPr>
                        <m:ctrlPr>
                          <a:rPr lang="en-US" altLang="zh-CN" sz="2000" i="1">
                            <a:latin typeface="Cambria Math" panose="02040503050406030204" charset="0"/>
                            <a:cs typeface="Cambria Math" panose="02040503050406030204" charset="0"/>
                          </a:rPr>
                        </m:ctrlPr>
                      </m:sSubPr>
                      <m:e>
                        <m:r>
                          <a:rPr lang="en-US" altLang="zh-CN" sz="2000" i="1">
                            <a:latin typeface="Cambria Math" panose="02040503050406030204" charset="0"/>
                            <a:cs typeface="Cambria Math" panose="02040503050406030204" charset="0"/>
                          </a:rPr>
                          <m:t>𝑁</m:t>
                        </m:r>
                      </m:e>
                      <m:sub>
                        <m:r>
                          <a:rPr lang="en-US" altLang="zh-CN" sz="2000" i="1">
                            <a:latin typeface="Cambria Math" panose="02040503050406030204" charset="0"/>
                            <a:cs typeface="Cambria Math" panose="02040503050406030204" charset="0"/>
                          </a:rPr>
                          <m:t>𝑎</m:t>
                        </m:r>
                      </m:sub>
                    </m:sSub>
                  </m:oMath>
                </a14:m>
                <a:r>
                  <a:rPr lang="en-US" altLang="zh-CN" sz="2000">
                    <a:latin typeface="Arial" panose="020B0604020202020204" pitchFamily="34" charset="0"/>
                    <a:cs typeface="Arial" panose="020B0604020202020204" pitchFamily="34" charset="0"/>
                  </a:rPr>
                  <a:t>)</a:t>
                </a:r>
                <a:endParaRPr lang="en-US" altLang="zh-CN">
                  <a:latin typeface="Arial" panose="020B0604020202020204" pitchFamily="34" charset="0"/>
                  <a:cs typeface="Arial" panose="020B0604020202020204" pitchFamily="34" charset="0"/>
                  <a:sym typeface="+mn-ea"/>
                </a:endParaRPr>
              </a:p>
              <a:p>
                <a:pPr marL="457200" lvl="2">
                  <a:buClr>
                    <a:srgbClr val="5B9BD5"/>
                  </a:buClr>
                  <a:buSzPct val="85000"/>
                  <a:buFont typeface="Wingdings" panose="05000000000000000000" charset="0"/>
                  <a:buChar char="n"/>
                </a:pPr>
                <a:endParaRPr lang="en-US" altLang="zh-CN" sz="1665">
                  <a:latin typeface="Arial" panose="020B0604020202020204" pitchFamily="34" charset="0"/>
                  <a:cs typeface="Arial" panose="020B0604020202020204" pitchFamily="34" charset="0"/>
                </a:endParaRPr>
              </a:p>
            </p:txBody>
          </p:sp>
        </mc:Choice>
        <mc:Fallback>
          <p:sp>
            <p:nvSpPr>
              <p:cNvPr id="4" name="内容占位符 2"/>
              <p:cNvSpPr>
                <a:spLocks noRot="1" noChangeAspect="1" noMove="1" noResize="1" noEditPoints="1" noAdjustHandles="1" noChangeArrowheads="1" noChangeShapeType="1" noTextEdit="1"/>
              </p:cNvSpPr>
              <p:nvPr/>
            </p:nvSpPr>
            <p:spPr>
              <a:xfrm>
                <a:off x="838200" y="4187825"/>
                <a:ext cx="10514965" cy="819150"/>
              </a:xfrm>
              <a:prstGeom prst="rect">
                <a:avLst/>
              </a:prstGeom>
              <a:blipFill rotWithShape="1">
                <a:blip r:embed="rId2"/>
                <a:stretch>
                  <a:fillRect/>
                </a:stretch>
              </a:blipFill>
            </p:spPr>
            <p:txBody>
              <a:bodyPr/>
              <a:lstStyle/>
              <a:p>
                <a:r>
                  <a:rPr lang="zh-CN" altLang="en-US">
                    <a:noFill/>
                  </a:rPr>
                  <a:t> </a:t>
                </a:r>
              </a:p>
            </p:txBody>
          </p:sp>
        </mc:Fallback>
      </mc:AlternateContent>
      <p:pic>
        <p:nvPicPr>
          <p:cNvPr id="6" name="图片 5"/>
          <p:cNvPicPr>
            <a:picLocks noChangeAspect="1"/>
          </p:cNvPicPr>
          <p:nvPr/>
        </p:nvPicPr>
        <p:blipFill>
          <a:blip r:embed="rId3"/>
          <a:stretch>
            <a:fillRect/>
          </a:stretch>
        </p:blipFill>
        <p:spPr>
          <a:xfrm>
            <a:off x="1156970" y="1838325"/>
            <a:ext cx="9877425" cy="2295525"/>
          </a:xfrm>
          <a:prstGeom prst="rect">
            <a:avLst/>
          </a:prstGeom>
        </p:spPr>
      </p:pic>
      <p:pic>
        <p:nvPicPr>
          <p:cNvPr id="8" name="图片 7"/>
          <p:cNvPicPr>
            <a:picLocks noChangeAspect="1"/>
          </p:cNvPicPr>
          <p:nvPr/>
        </p:nvPicPr>
        <p:blipFill>
          <a:blip r:embed="rId4"/>
          <a:stretch>
            <a:fillRect/>
          </a:stretch>
        </p:blipFill>
        <p:spPr>
          <a:xfrm>
            <a:off x="1156970" y="4556760"/>
            <a:ext cx="9877425" cy="2247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lstStyle/>
          <a:p>
            <a:r>
              <a:rPr lang="en-US" altLang="zh-CN" sz="3200">
                <a:solidFill>
                  <a:schemeClr val="tx1"/>
                </a:solidFill>
                <a:latin typeface="Arial" panose="020B0604020202020204" pitchFamily="34" charset="0"/>
                <a:cs typeface="Arial" panose="020B0604020202020204" pitchFamily="34" charset="0"/>
              </a:rPr>
              <a:t>“The Sheepfold”: Federated Learning</a:t>
            </a:r>
            <a:endParaRPr lang="en-US" altLang="zh-CN" sz="3200">
              <a:solidFill>
                <a:schemeClr val="tx1"/>
              </a:solidFill>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421765"/>
            <a:ext cx="10584815" cy="4755515"/>
          </a:xfrm>
        </p:spPr>
        <p:txBody>
          <a:bodyPr/>
          <a:lstStyle/>
          <a:p>
            <a:pPr>
              <a:buClr>
                <a:srgbClr val="000000"/>
              </a:buClr>
              <a:buSzPct val="85000"/>
              <a:buFont typeface="Wingdings" panose="05000000000000000000" charset="0"/>
              <a:buChar char="n"/>
            </a:pPr>
            <a:r>
              <a:rPr lang="en-US" altLang="zh-CN" sz="2000">
                <a:latin typeface="Arial" panose="020B0604020202020204" pitchFamily="34" charset="0"/>
                <a:cs typeface="Arial" panose="020B0604020202020204" pitchFamily="34" charset="0"/>
              </a:rPr>
              <a:t>Federated Learning(FL) allows multiple distributed devices to cooperatively train a global model </a:t>
            </a:r>
            <a:r>
              <a:rPr lang="en-US" altLang="zh-CN" sz="2000" u="sng">
                <a:solidFill>
                  <a:srgbClr val="FF0000"/>
                </a:solidFill>
                <a:latin typeface="Arial" panose="020B0604020202020204" pitchFamily="34" charset="0"/>
                <a:cs typeface="Arial" panose="020B0604020202020204" pitchFamily="34" charset="0"/>
              </a:rPr>
              <a:t>without exposing raw data</a:t>
            </a:r>
            <a:r>
              <a:rPr lang="en-US" altLang="zh-CN" sz="2000">
                <a:latin typeface="Arial" panose="020B0604020202020204" pitchFamily="34" charset="0"/>
                <a:cs typeface="Arial" panose="020B0604020202020204" pitchFamily="34" charset="0"/>
                <a:sym typeface="+mn-ea"/>
              </a:rPr>
              <a:t>.</a:t>
            </a:r>
            <a:endParaRPr lang="en-US" altLang="zh-CN" sz="2000">
              <a:latin typeface="Arial" panose="020B0604020202020204" pitchFamily="34" charset="0"/>
              <a:cs typeface="Arial" panose="020B0604020202020204" pitchFamily="34" charset="0"/>
              <a:sym typeface="+mn-ea"/>
            </a:endParaRPr>
          </a:p>
          <a:p>
            <a:pPr>
              <a:buClr>
                <a:srgbClr val="000000"/>
              </a:buClr>
              <a:buSzPct val="85000"/>
              <a:buFont typeface="Wingdings" panose="05000000000000000000" charset="0"/>
              <a:buChar char="n"/>
            </a:pPr>
            <a:r>
              <a:rPr lang="en-US" altLang="zh-CN" sz="2000" u="sng">
                <a:solidFill>
                  <a:srgbClr val="FF0000"/>
                </a:solidFill>
                <a:latin typeface="Arial" panose="020B0604020202020204" pitchFamily="34" charset="0"/>
                <a:cs typeface="Arial" panose="020B0604020202020204" pitchFamily="34" charset="0"/>
                <a:sym typeface="+mn-ea"/>
              </a:rPr>
              <a:t>Privacy-preserving</a:t>
            </a:r>
            <a:r>
              <a:rPr lang="en-US" altLang="zh-CN" sz="2000">
                <a:latin typeface="Arial" panose="020B0604020202020204" pitchFamily="34" charset="0"/>
                <a:cs typeface="Arial" panose="020B0604020202020204" pitchFamily="34" charset="0"/>
                <a:sym typeface="+mn-ea"/>
              </a:rPr>
              <a:t>: sharing models rather than raw data</a:t>
            </a:r>
            <a:endParaRPr lang="en-US" altLang="zh-CN" sz="2000">
              <a:latin typeface="Arial" panose="020B0604020202020204" pitchFamily="34" charset="0"/>
              <a:cs typeface="Arial" panose="020B0604020202020204" pitchFamily="34" charset="0"/>
            </a:endParaRPr>
          </a:p>
          <a:p>
            <a:pPr>
              <a:buClr>
                <a:srgbClr val="000000"/>
              </a:buClr>
              <a:buSzPct val="50000"/>
              <a:buFont typeface="Wingdings" panose="05000000000000000000" charset="0"/>
              <a:buChar char="n"/>
            </a:pPr>
            <a:endParaRPr lang="en-US" altLang="zh-CN" sz="200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Screen-Shot-2019-11-12-at-10.42.34-AM-1024x506"/>
          <p:cNvPicPr>
            <a:picLocks noChangeAspect="1"/>
          </p:cNvPicPr>
          <p:nvPr/>
        </p:nvPicPr>
        <p:blipFill>
          <a:blip r:embed="rId1"/>
          <a:stretch>
            <a:fillRect/>
          </a:stretch>
        </p:blipFill>
        <p:spPr>
          <a:xfrm>
            <a:off x="2158365" y="2674620"/>
            <a:ext cx="7874635" cy="38912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987405"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rPr>
              <a:t>“The Cracks”: Backdoor Attack against Federated Learning</a:t>
            </a:r>
            <a:endParaRPr lang="en-US" altLang="zh-CN" sz="3200">
              <a:solidFill>
                <a:schemeClr val="tx1"/>
              </a:solidFill>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1337945" y="2656840"/>
            <a:ext cx="4356100" cy="3745230"/>
          </a:xfrm>
          <a:prstGeom prst="rect">
            <a:avLst/>
          </a:prstGeom>
        </p:spPr>
      </p:pic>
      <p:sp>
        <p:nvSpPr>
          <p:cNvPr id="6" name="内容占位符 5"/>
          <p:cNvSpPr>
            <a:spLocks noGrp="1"/>
          </p:cNvSpPr>
          <p:nvPr>
            <p:ph idx="1"/>
          </p:nvPr>
        </p:nvSpPr>
        <p:spPr>
          <a:xfrm>
            <a:off x="838200" y="1421765"/>
            <a:ext cx="10584815" cy="2832100"/>
          </a:xfrm>
        </p:spPr>
        <p:txBody>
          <a:bodyPr>
            <a:normAutofit/>
          </a:bodyPr>
          <a:lstStyle/>
          <a:p>
            <a:pPr marL="0" lvl="1">
              <a:buClr>
                <a:srgbClr val="000000"/>
              </a:buClr>
              <a:buSzPct val="85000"/>
              <a:buFont typeface="Wingdings" panose="05000000000000000000" charset="0"/>
              <a:buChar char="n"/>
            </a:pPr>
            <a:r>
              <a:rPr lang="en-US" altLang="zh-CN" sz="2000">
                <a:latin typeface="Arial" panose="020B0604020202020204" pitchFamily="34" charset="0"/>
                <a:cs typeface="Arial" panose="020B0604020202020204" pitchFamily="34" charset="0"/>
              </a:rPr>
              <a:t>Backdoor attack: </a:t>
            </a:r>
            <a:r>
              <a:rPr lang="en-US" altLang="zh-CN" sz="2000">
                <a:latin typeface="Arial" panose="020B0604020202020204" pitchFamily="34" charset="0"/>
                <a:cs typeface="Arial" panose="020B0604020202020204" pitchFamily="34" charset="0"/>
                <a:sym typeface="+mn-ea"/>
              </a:rPr>
              <a:t>misleading the trained model to make  a </a:t>
            </a:r>
            <a:r>
              <a:rPr lang="en-US" altLang="zh-CN" sz="2000" u="sng">
                <a:solidFill>
                  <a:srgbClr val="FF0000"/>
                </a:solidFill>
                <a:latin typeface="Arial" panose="020B0604020202020204" pitchFamily="34" charset="0"/>
                <a:cs typeface="Arial" panose="020B0604020202020204" pitchFamily="34" charset="0"/>
                <a:sym typeface="+mn-ea"/>
              </a:rPr>
              <a:t>target wrong prediction</a:t>
            </a:r>
            <a:r>
              <a:rPr lang="en-US" altLang="zh-CN" sz="2000">
                <a:latin typeface="Arial" panose="020B0604020202020204" pitchFamily="34" charset="0"/>
                <a:cs typeface="Arial" panose="020B0604020202020204" pitchFamily="34" charset="0"/>
                <a:sym typeface="+mn-ea"/>
              </a:rPr>
              <a:t> on any samples that have an attacker-predefined pattern (i.e., a </a:t>
            </a:r>
            <a:r>
              <a:rPr lang="en-US" altLang="zh-CN" sz="2000" u="sng">
                <a:solidFill>
                  <a:srgbClr val="FF0000"/>
                </a:solidFill>
                <a:latin typeface="Arial" panose="020B0604020202020204" pitchFamily="34" charset="0"/>
                <a:cs typeface="Arial" panose="020B0604020202020204" pitchFamily="34" charset="0"/>
                <a:sym typeface="+mn-ea"/>
              </a:rPr>
              <a:t>trigger</a:t>
            </a:r>
            <a:r>
              <a:rPr lang="en-US" altLang="zh-CN" sz="2000">
                <a:latin typeface="Arial" panose="020B0604020202020204" pitchFamily="34" charset="0"/>
                <a:cs typeface="Arial" panose="020B0604020202020204" pitchFamily="34" charset="0"/>
                <a:sym typeface="+mn-ea"/>
              </a:rPr>
              <a:t>)</a:t>
            </a:r>
            <a:endParaRPr lang="en-US" altLang="zh-CN" sz="2000">
              <a:solidFill>
                <a:schemeClr val="tx1"/>
              </a:solidFill>
              <a:latin typeface="Arial" panose="020B0604020202020204" pitchFamily="34" charset="0"/>
              <a:cs typeface="Arial" panose="020B0604020202020204" pitchFamily="34" charset="0"/>
            </a:endParaRPr>
          </a:p>
          <a:p>
            <a:pPr>
              <a:buClr>
                <a:srgbClr val="000000"/>
              </a:buClr>
              <a:buSzPct val="85000"/>
              <a:buFont typeface="Wingdings" panose="05000000000000000000" charset="0"/>
              <a:buChar char="n"/>
            </a:pPr>
            <a:r>
              <a:rPr lang="en-US" altLang="zh-CN" sz="2000">
                <a:latin typeface="Arial" panose="020B0604020202020204" pitchFamily="34" charset="0"/>
                <a:cs typeface="Arial" panose="020B0604020202020204" pitchFamily="34" charset="0"/>
              </a:rPr>
              <a:t>Backdoor attack against Federated Learning: attackers upload a model which contains a backdoor</a:t>
            </a:r>
            <a:endParaRPr lang="en-US" altLang="zh-CN" sz="2000">
              <a:latin typeface="Arial" panose="020B0604020202020204" pitchFamily="34" charset="0"/>
              <a:cs typeface="Arial" panose="020B0604020202020204" pitchFamily="34" charset="0"/>
            </a:endParaRPr>
          </a:p>
        </p:txBody>
      </p:sp>
      <p:grpSp>
        <p:nvGrpSpPr>
          <p:cNvPr id="5" name="组合 4"/>
          <p:cNvGrpSpPr/>
          <p:nvPr/>
        </p:nvGrpSpPr>
        <p:grpSpPr>
          <a:xfrm>
            <a:off x="6326505" y="3117215"/>
            <a:ext cx="5351145" cy="1159510"/>
            <a:chOff x="9963" y="4909"/>
            <a:chExt cx="8427" cy="1826"/>
          </a:xfrm>
        </p:grpSpPr>
        <p:graphicFrame>
          <p:nvGraphicFramePr>
            <p:cNvPr id="50" name="对象 49"/>
            <p:cNvGraphicFramePr/>
            <p:nvPr/>
          </p:nvGraphicFramePr>
          <p:xfrm>
            <a:off x="12127" y="5489"/>
            <a:ext cx="1134" cy="1247"/>
          </p:xfrm>
          <a:graphic>
            <a:graphicData uri="http://schemas.openxmlformats.org/presentationml/2006/ole">
              <mc:AlternateContent xmlns:mc="http://schemas.openxmlformats.org/markup-compatibility/2006">
                <mc:Choice xmlns:v="urn:schemas-microsoft-com:vml" Requires="v">
                  <p:oleObj spid="_x0000_s3475" name="" r:id="rId2" imgW="560705" imgH="668655" progId="Visio.Drawing.15">
                    <p:embed/>
                  </p:oleObj>
                </mc:Choice>
                <mc:Fallback>
                  <p:oleObj name="" r:id="rId2" imgW="560705" imgH="668655" progId="Visio.Drawing.15">
                    <p:embed/>
                    <p:pic>
                      <p:nvPicPr>
                        <p:cNvPr id="0" name="图片 50"/>
                        <p:cNvPicPr/>
                        <p:nvPr/>
                      </p:nvPicPr>
                      <p:blipFill>
                        <a:blip r:embed="rId3"/>
                        <a:stretch>
                          <a:fillRect/>
                        </a:stretch>
                      </p:blipFill>
                      <p:spPr>
                        <a:xfrm>
                          <a:off x="12127" y="5489"/>
                          <a:ext cx="1134" cy="1247"/>
                        </a:xfrm>
                        <a:prstGeom prst="rect">
                          <a:avLst/>
                        </a:prstGeom>
                      </p:spPr>
                    </p:pic>
                  </p:oleObj>
                </mc:Fallback>
              </mc:AlternateContent>
            </a:graphicData>
          </a:graphic>
        </p:graphicFrame>
        <p:graphicFrame>
          <p:nvGraphicFramePr>
            <p:cNvPr id="4" name="对象 3"/>
            <p:cNvGraphicFramePr/>
            <p:nvPr/>
          </p:nvGraphicFramePr>
          <p:xfrm>
            <a:off x="9963" y="5489"/>
            <a:ext cx="1134" cy="1247"/>
          </p:xfrm>
          <a:graphic>
            <a:graphicData uri="http://schemas.openxmlformats.org/presentationml/2006/ole">
              <mc:AlternateContent xmlns:mc="http://schemas.openxmlformats.org/markup-compatibility/2006">
                <mc:Choice xmlns:v="urn:schemas-microsoft-com:vml" Requires="v">
                  <p:oleObj spid="_x0000_s3476" name="" r:id="rId4" imgW="560705" imgH="668655" progId="Visio.Drawing.15">
                    <p:embed/>
                  </p:oleObj>
                </mc:Choice>
                <mc:Fallback>
                  <p:oleObj name="" r:id="rId4" imgW="560705" imgH="668655" progId="Visio.Drawing.15">
                    <p:embed/>
                    <p:pic>
                      <p:nvPicPr>
                        <p:cNvPr id="0" name="图片 50"/>
                        <p:cNvPicPr/>
                        <p:nvPr/>
                      </p:nvPicPr>
                      <p:blipFill>
                        <a:blip r:embed="rId5"/>
                        <a:stretch>
                          <a:fillRect/>
                        </a:stretch>
                      </p:blipFill>
                      <p:spPr>
                        <a:xfrm>
                          <a:off x="9963" y="5489"/>
                          <a:ext cx="1134" cy="1247"/>
                        </a:xfrm>
                        <a:prstGeom prst="rect">
                          <a:avLst/>
                        </a:prstGeom>
                      </p:spPr>
                    </p:pic>
                  </p:oleObj>
                </mc:Fallback>
              </mc:AlternateContent>
            </a:graphicData>
          </a:graphic>
        </p:graphicFrame>
        <p:sp>
          <p:nvSpPr>
            <p:cNvPr id="20" name="文本框 19"/>
            <p:cNvSpPr txBox="1"/>
            <p:nvPr/>
          </p:nvSpPr>
          <p:spPr>
            <a:xfrm>
              <a:off x="11252" y="5690"/>
              <a:ext cx="645" cy="725"/>
            </a:xfrm>
            <a:prstGeom prst="rect">
              <a:avLst/>
            </a:prstGeom>
            <a:noFill/>
          </p:spPr>
          <p:txBody>
            <a:bodyPr wrap="square" rtlCol="0">
              <a:spAutoFit/>
            </a:bodyPr>
            <a:lstStyle/>
            <a:p>
              <a:r>
                <a:rPr lang="en-US" altLang="zh-CN" sz="2400">
                  <a:latin typeface="Arial" panose="020B0604020202020204" pitchFamily="34" charset="0"/>
                  <a:cs typeface="Arial" panose="020B0604020202020204" pitchFamily="34" charset="0"/>
                </a:rPr>
                <a:t>...</a:t>
              </a:r>
              <a:endParaRPr lang="en-US" altLang="zh-CN" sz="2400">
                <a:latin typeface="Arial" panose="020B0604020202020204" pitchFamily="34" charset="0"/>
                <a:cs typeface="Arial" panose="020B0604020202020204" pitchFamily="34" charset="0"/>
              </a:endParaRPr>
            </a:p>
          </p:txBody>
        </p:sp>
        <p:graphicFrame>
          <p:nvGraphicFramePr>
            <p:cNvPr id="11" name="对象 10"/>
            <p:cNvGraphicFramePr/>
            <p:nvPr/>
          </p:nvGraphicFramePr>
          <p:xfrm>
            <a:off x="16403" y="5489"/>
            <a:ext cx="1134" cy="1247"/>
          </p:xfrm>
          <a:graphic>
            <a:graphicData uri="http://schemas.openxmlformats.org/presentationml/2006/ole">
              <mc:AlternateContent xmlns:mc="http://schemas.openxmlformats.org/markup-compatibility/2006">
                <mc:Choice xmlns:v="urn:schemas-microsoft-com:vml" Requires="v">
                  <p:oleObj spid="_x0000_s3477" name="" r:id="rId6" imgW="560705" imgH="668655" progId="Visio.Drawing.15">
                    <p:embed/>
                  </p:oleObj>
                </mc:Choice>
                <mc:Fallback>
                  <p:oleObj name="" r:id="rId6" imgW="560705" imgH="668655" progId="Visio.Drawing.15">
                    <p:embed/>
                    <p:pic>
                      <p:nvPicPr>
                        <p:cNvPr id="0" name="图片 50"/>
                        <p:cNvPicPr/>
                        <p:nvPr/>
                      </p:nvPicPr>
                      <p:blipFill>
                        <a:blip r:embed="rId7"/>
                        <a:stretch>
                          <a:fillRect/>
                        </a:stretch>
                      </p:blipFill>
                      <p:spPr>
                        <a:xfrm>
                          <a:off x="16403" y="5489"/>
                          <a:ext cx="1134" cy="1247"/>
                        </a:xfrm>
                        <a:prstGeom prst="rect">
                          <a:avLst/>
                        </a:prstGeom>
                      </p:spPr>
                    </p:pic>
                  </p:oleObj>
                </mc:Fallback>
              </mc:AlternateContent>
            </a:graphicData>
          </a:graphic>
        </p:graphicFrame>
        <p:sp>
          <p:nvSpPr>
            <p:cNvPr id="13" name="文本框 12"/>
            <p:cNvSpPr txBox="1"/>
            <p:nvPr/>
          </p:nvSpPr>
          <p:spPr>
            <a:xfrm>
              <a:off x="10264" y="4909"/>
              <a:ext cx="2760" cy="628"/>
            </a:xfrm>
            <a:prstGeom prst="rect">
              <a:avLst/>
            </a:prstGeom>
            <a:solidFill>
              <a:schemeClr val="bg1">
                <a:lumMod val="7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Local models</a:t>
              </a:r>
              <a:endParaRPr lang="en-US" altLang="zh-CN" sz="2000">
                <a:latin typeface="Arial" panose="020B0604020202020204" pitchFamily="34" charset="0"/>
                <a:cs typeface="Arial" panose="020B0604020202020204" pitchFamily="34" charset="0"/>
              </a:endParaRPr>
            </a:p>
          </p:txBody>
        </p:sp>
        <p:sp>
          <p:nvSpPr>
            <p:cNvPr id="14" name="文本框 13"/>
            <p:cNvSpPr txBox="1"/>
            <p:nvPr/>
          </p:nvSpPr>
          <p:spPr>
            <a:xfrm>
              <a:off x="15604" y="4909"/>
              <a:ext cx="2786" cy="628"/>
            </a:xfrm>
            <a:prstGeom prst="rect">
              <a:avLst/>
            </a:prstGeom>
            <a:solidFill>
              <a:schemeClr val="bg1">
                <a:lumMod val="7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Global model</a:t>
              </a:r>
              <a:endParaRPr lang="en-US" altLang="zh-CN" sz="2000">
                <a:latin typeface="Arial" panose="020B0604020202020204" pitchFamily="34" charset="0"/>
                <a:cs typeface="Arial" panose="020B0604020202020204" pitchFamily="34" charset="0"/>
              </a:endParaRPr>
            </a:p>
          </p:txBody>
        </p:sp>
        <p:sp>
          <p:nvSpPr>
            <p:cNvPr id="15" name="文本框 14"/>
            <p:cNvSpPr txBox="1"/>
            <p:nvPr/>
          </p:nvSpPr>
          <p:spPr>
            <a:xfrm>
              <a:off x="13348" y="5389"/>
              <a:ext cx="2525" cy="628"/>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Aggregation</a:t>
              </a:r>
              <a:endParaRPr lang="en-US" altLang="zh-CN" sz="2000">
                <a:latin typeface="Arial" panose="020B0604020202020204" pitchFamily="34" charset="0"/>
                <a:cs typeface="Arial" panose="020B0604020202020204" pitchFamily="34" charset="0"/>
              </a:endParaRPr>
            </a:p>
          </p:txBody>
        </p:sp>
        <p:sp>
          <p:nvSpPr>
            <p:cNvPr id="19" name="右箭头 18"/>
            <p:cNvSpPr/>
            <p:nvPr/>
          </p:nvSpPr>
          <p:spPr>
            <a:xfrm>
              <a:off x="13697" y="5962"/>
              <a:ext cx="1920" cy="453"/>
            </a:xfrm>
            <a:prstGeom prst="rightArrow">
              <a:avLst>
                <a:gd name="adj1" fmla="val 45104"/>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336030" y="4648835"/>
            <a:ext cx="4662170" cy="1499235"/>
            <a:chOff x="9978" y="7321"/>
            <a:chExt cx="7342" cy="2361"/>
          </a:xfrm>
        </p:grpSpPr>
        <p:graphicFrame>
          <p:nvGraphicFramePr>
            <p:cNvPr id="16" name="对象 15"/>
            <p:cNvGraphicFramePr/>
            <p:nvPr/>
          </p:nvGraphicFramePr>
          <p:xfrm>
            <a:off x="9978" y="7878"/>
            <a:ext cx="1134" cy="1247"/>
          </p:xfrm>
          <a:graphic>
            <a:graphicData uri="http://schemas.openxmlformats.org/presentationml/2006/ole">
              <mc:AlternateContent xmlns:mc="http://schemas.openxmlformats.org/markup-compatibility/2006">
                <mc:Choice xmlns:v="urn:schemas-microsoft-com:vml" Requires="v">
                  <p:oleObj spid="_x0000_s3478" name="" r:id="rId8" imgW="560705" imgH="668655" progId="Visio.Drawing.15">
                    <p:embed/>
                  </p:oleObj>
                </mc:Choice>
                <mc:Fallback>
                  <p:oleObj name="" r:id="rId8" imgW="560705" imgH="668655" progId="Visio.Drawing.15">
                    <p:embed/>
                    <p:pic>
                      <p:nvPicPr>
                        <p:cNvPr id="0" name="图片 50"/>
                        <p:cNvPicPr/>
                        <p:nvPr/>
                      </p:nvPicPr>
                      <p:blipFill>
                        <a:blip r:embed="rId7"/>
                        <a:stretch>
                          <a:fillRect/>
                        </a:stretch>
                      </p:blipFill>
                      <p:spPr>
                        <a:xfrm>
                          <a:off x="9978" y="7878"/>
                          <a:ext cx="1134" cy="1247"/>
                        </a:xfrm>
                        <a:prstGeom prst="rect">
                          <a:avLst/>
                        </a:prstGeom>
                      </p:spPr>
                    </p:pic>
                  </p:oleObj>
                </mc:Fallback>
              </mc:AlternateContent>
            </a:graphicData>
          </a:graphic>
        </p:graphicFrame>
        <p:graphicFrame>
          <p:nvGraphicFramePr>
            <p:cNvPr id="74" name="对象 73"/>
            <p:cNvGraphicFramePr/>
            <p:nvPr/>
          </p:nvGraphicFramePr>
          <p:xfrm>
            <a:off x="13094" y="7321"/>
            <a:ext cx="1079" cy="1079"/>
          </p:xfrm>
          <a:graphic>
            <a:graphicData uri="http://schemas.openxmlformats.org/presentationml/2006/ole">
              <mc:AlternateContent xmlns:mc="http://schemas.openxmlformats.org/markup-compatibility/2006">
                <mc:Choice xmlns:v="urn:schemas-microsoft-com:vml" Requires="v">
                  <p:oleObj spid="_x0000_s3479" name="" r:id="rId9" imgW="737235" imgH="737235" progId="Visio.Drawing.15">
                    <p:embed/>
                  </p:oleObj>
                </mc:Choice>
                <mc:Fallback>
                  <p:oleObj name="" r:id="rId9" imgW="737235" imgH="737235" progId="Visio.Drawing.15">
                    <p:embed/>
                    <p:pic>
                      <p:nvPicPr>
                        <p:cNvPr id="0" name="图片 10"/>
                        <p:cNvPicPr/>
                        <p:nvPr/>
                      </p:nvPicPr>
                      <p:blipFill>
                        <a:blip r:embed="rId10"/>
                        <a:stretch>
                          <a:fillRect/>
                        </a:stretch>
                      </p:blipFill>
                      <p:spPr>
                        <a:xfrm>
                          <a:off x="13094" y="7321"/>
                          <a:ext cx="1079" cy="1079"/>
                        </a:xfrm>
                        <a:prstGeom prst="rect">
                          <a:avLst/>
                        </a:prstGeom>
                      </p:spPr>
                    </p:pic>
                  </p:oleObj>
                </mc:Fallback>
              </mc:AlternateContent>
            </a:graphicData>
          </a:graphic>
        </p:graphicFrame>
        <p:graphicFrame>
          <p:nvGraphicFramePr>
            <p:cNvPr id="76" name="对象 75"/>
            <p:cNvGraphicFramePr/>
            <p:nvPr/>
          </p:nvGraphicFramePr>
          <p:xfrm>
            <a:off x="13094" y="8604"/>
            <a:ext cx="1079" cy="1079"/>
          </p:xfrm>
          <a:graphic>
            <a:graphicData uri="http://schemas.openxmlformats.org/presentationml/2006/ole">
              <mc:AlternateContent xmlns:mc="http://schemas.openxmlformats.org/markup-compatibility/2006">
                <mc:Choice xmlns:v="urn:schemas-microsoft-com:vml" Requires="v">
                  <p:oleObj spid="_x0000_s3480" name="" r:id="rId11" imgW="737235" imgH="737235" progId="Visio.Drawing.15">
                    <p:embed/>
                  </p:oleObj>
                </mc:Choice>
                <mc:Fallback>
                  <p:oleObj name="" r:id="rId11" imgW="737235" imgH="737235" progId="Visio.Drawing.15">
                    <p:embed/>
                    <p:pic>
                      <p:nvPicPr>
                        <p:cNvPr id="0" name="图片 23"/>
                        <p:cNvPicPr/>
                        <p:nvPr/>
                      </p:nvPicPr>
                      <p:blipFill>
                        <a:blip r:embed="rId12"/>
                        <a:stretch>
                          <a:fillRect/>
                        </a:stretch>
                      </p:blipFill>
                      <p:spPr>
                        <a:xfrm>
                          <a:off x="13094" y="8604"/>
                          <a:ext cx="1079" cy="1079"/>
                        </a:xfrm>
                        <a:prstGeom prst="rect">
                          <a:avLst/>
                        </a:prstGeom>
                      </p:spPr>
                    </p:pic>
                  </p:oleObj>
                </mc:Fallback>
              </mc:AlternateContent>
            </a:graphicData>
          </a:graphic>
        </p:graphicFrame>
        <p:sp>
          <p:nvSpPr>
            <p:cNvPr id="78" name="右箭头 77"/>
            <p:cNvSpPr/>
            <p:nvPr/>
          </p:nvSpPr>
          <p:spPr>
            <a:xfrm>
              <a:off x="11592" y="8260"/>
              <a:ext cx="1200" cy="453"/>
            </a:xfrm>
            <a:prstGeom prst="rightArrow">
              <a:avLst>
                <a:gd name="adj1" fmla="val 45104"/>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右箭头 96"/>
            <p:cNvSpPr/>
            <p:nvPr/>
          </p:nvSpPr>
          <p:spPr>
            <a:xfrm>
              <a:off x="14309" y="7634"/>
              <a:ext cx="691" cy="453"/>
            </a:xfrm>
            <a:prstGeom prst="rightArrow">
              <a:avLst>
                <a:gd name="adj1" fmla="val 45104"/>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14309" y="8917"/>
              <a:ext cx="691" cy="453"/>
            </a:xfrm>
            <a:prstGeom prst="rightArrow">
              <a:avLst>
                <a:gd name="adj1" fmla="val 45104"/>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1073" y="7720"/>
              <a:ext cx="2123" cy="628"/>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Prediction</a:t>
              </a:r>
              <a:endParaRPr lang="en-US" altLang="zh-CN" sz="2000">
                <a:latin typeface="Arial" panose="020B0604020202020204" pitchFamily="34" charset="0"/>
                <a:cs typeface="Arial" panose="020B0604020202020204" pitchFamily="34" charset="0"/>
              </a:endParaRPr>
            </a:p>
          </p:txBody>
        </p:sp>
        <p:sp>
          <p:nvSpPr>
            <p:cNvPr id="82" name="文本框 81"/>
            <p:cNvSpPr txBox="1"/>
            <p:nvPr/>
          </p:nvSpPr>
          <p:spPr>
            <a:xfrm>
              <a:off x="14745" y="7649"/>
              <a:ext cx="1743" cy="483"/>
            </a:xfrm>
            <a:prstGeom prst="rect">
              <a:avLst/>
            </a:prstGeom>
            <a:noFill/>
          </p:spPr>
          <p:txBody>
            <a:bodyPr wrap="square" rtlCol="0">
              <a:spAutoFit/>
            </a:bodyPr>
            <a:lstStyle/>
            <a:p>
              <a:pPr algn="ctr"/>
              <a:r>
                <a:rPr lang="en-US" altLang="zh-CN" sz="1400">
                  <a:solidFill>
                    <a:srgbClr val="00B050"/>
                  </a:solidFill>
                  <a:latin typeface="Arial" panose="020B0604020202020204" pitchFamily="34" charset="0"/>
                  <a:cs typeface="Arial" panose="020B0604020202020204" pitchFamily="34" charset="0"/>
                </a:rPr>
                <a:t>“Stop”</a:t>
              </a:r>
              <a:endParaRPr lang="en-US" altLang="zh-CN" sz="1400">
                <a:solidFill>
                  <a:srgbClr val="00B050"/>
                </a:solidFill>
                <a:latin typeface="Arial" panose="020B0604020202020204" pitchFamily="34" charset="0"/>
                <a:cs typeface="Arial" panose="020B0604020202020204" pitchFamily="34" charset="0"/>
              </a:endParaRPr>
            </a:p>
          </p:txBody>
        </p:sp>
        <p:sp>
          <p:nvSpPr>
            <p:cNvPr id="83" name="文本框 82"/>
            <p:cNvSpPr txBox="1"/>
            <p:nvPr/>
          </p:nvSpPr>
          <p:spPr>
            <a:xfrm>
              <a:off x="14566" y="8874"/>
              <a:ext cx="2095" cy="483"/>
            </a:xfrm>
            <a:prstGeom prst="rect">
              <a:avLst/>
            </a:prstGeom>
            <a:noFill/>
          </p:spPr>
          <p:txBody>
            <a:bodyPr wrap="square" rtlCol="0">
              <a:spAutoFit/>
            </a:bodyPr>
            <a:lstStyle/>
            <a:p>
              <a:pPr algn="ctr"/>
              <a:r>
                <a:rPr lang="en-US" altLang="zh-CN" sz="1400">
                  <a:solidFill>
                    <a:srgbClr val="FF0000"/>
                  </a:solidFill>
                  <a:latin typeface="Arial" panose="020B0604020202020204" pitchFamily="34" charset="0"/>
                  <a:cs typeface="Arial" panose="020B0604020202020204" pitchFamily="34" charset="0"/>
                </a:rPr>
                <a:t>“Pass”</a:t>
              </a:r>
              <a:endParaRPr lang="en-US" altLang="zh-CN" sz="1400">
                <a:solidFill>
                  <a:srgbClr val="FF0000"/>
                </a:solidFill>
                <a:latin typeface="Arial" panose="020B0604020202020204" pitchFamily="34" charset="0"/>
                <a:cs typeface="Arial" panose="020B0604020202020204" pitchFamily="34" charset="0"/>
              </a:endParaRPr>
            </a:p>
          </p:txBody>
        </p:sp>
        <p:graphicFrame>
          <p:nvGraphicFramePr>
            <p:cNvPr id="90" name="对象 89"/>
            <p:cNvGraphicFramePr/>
            <p:nvPr/>
          </p:nvGraphicFramePr>
          <p:xfrm>
            <a:off x="16590" y="7544"/>
            <a:ext cx="730" cy="580"/>
          </p:xfrm>
          <a:graphic>
            <a:graphicData uri="http://schemas.openxmlformats.org/presentationml/2006/ole">
              <mc:AlternateContent xmlns:mc="http://schemas.openxmlformats.org/markup-compatibility/2006">
                <mc:Choice xmlns:v="urn:schemas-microsoft-com:vml" Requires="v">
                  <p:oleObj spid="_x0000_s3481" name="" r:id="rId13" imgW="314325" imgH="255905" progId="Visio.Drawing.15">
                    <p:embed/>
                  </p:oleObj>
                </mc:Choice>
                <mc:Fallback>
                  <p:oleObj name="" r:id="rId13" imgW="314325" imgH="255905" progId="Visio.Drawing.15">
                    <p:embed/>
                    <p:pic>
                      <p:nvPicPr>
                        <p:cNvPr id="0" name="图片 88"/>
                        <p:cNvPicPr/>
                        <p:nvPr/>
                      </p:nvPicPr>
                      <p:blipFill>
                        <a:blip r:embed="rId14"/>
                        <a:stretch>
                          <a:fillRect/>
                        </a:stretch>
                      </p:blipFill>
                      <p:spPr>
                        <a:xfrm>
                          <a:off x="16590" y="7544"/>
                          <a:ext cx="730" cy="580"/>
                        </a:xfrm>
                        <a:prstGeom prst="rect">
                          <a:avLst/>
                        </a:prstGeom>
                      </p:spPr>
                    </p:pic>
                  </p:oleObj>
                </mc:Fallback>
              </mc:AlternateContent>
            </a:graphicData>
          </a:graphic>
        </p:graphicFrame>
        <p:graphicFrame>
          <p:nvGraphicFramePr>
            <p:cNvPr id="94" name="对象 93"/>
            <p:cNvGraphicFramePr/>
            <p:nvPr/>
          </p:nvGraphicFramePr>
          <p:xfrm>
            <a:off x="16655" y="8876"/>
            <a:ext cx="488" cy="481"/>
          </p:xfrm>
          <a:graphic>
            <a:graphicData uri="http://schemas.openxmlformats.org/presentationml/2006/ole">
              <mc:AlternateContent xmlns:mc="http://schemas.openxmlformats.org/markup-compatibility/2006">
                <mc:Choice xmlns:v="urn:schemas-microsoft-com:vml" Requires="v">
                  <p:oleObj spid="_x0000_s3482" name="" r:id="rId15" imgW="353695" imgH="353695" progId="Visio.Drawing.15">
                    <p:embed/>
                  </p:oleObj>
                </mc:Choice>
                <mc:Fallback>
                  <p:oleObj name="" r:id="rId15" imgW="353695" imgH="353695" progId="Visio.Drawing.15">
                    <p:embed/>
                    <p:pic>
                      <p:nvPicPr>
                        <p:cNvPr id="0" name="图片 92"/>
                        <p:cNvPicPr/>
                        <p:nvPr/>
                      </p:nvPicPr>
                      <p:blipFill>
                        <a:blip r:embed="rId16"/>
                        <a:stretch>
                          <a:fillRect/>
                        </a:stretch>
                      </p:blipFill>
                      <p:spPr>
                        <a:xfrm>
                          <a:off x="16655" y="8876"/>
                          <a:ext cx="488" cy="481"/>
                        </a:xfrm>
                        <a:prstGeom prst="rect">
                          <a:avLst/>
                        </a:prstGeom>
                      </p:spPr>
                    </p:pic>
                  </p:oleObj>
                </mc:Fallback>
              </mc:AlternateContent>
            </a:graphicData>
          </a:graphic>
        </p:graphicFrame>
        <p:sp>
          <p:nvSpPr>
            <p:cNvPr id="102" name="文本框 101"/>
            <p:cNvSpPr txBox="1"/>
            <p:nvPr/>
          </p:nvSpPr>
          <p:spPr>
            <a:xfrm>
              <a:off x="14566" y="8876"/>
              <a:ext cx="2095" cy="483"/>
            </a:xfrm>
            <a:prstGeom prst="rect">
              <a:avLst/>
            </a:prstGeom>
            <a:noFill/>
          </p:spPr>
          <p:txBody>
            <a:bodyPr wrap="square" rtlCol="0">
              <a:spAutoFit/>
            </a:bodyPr>
            <a:lstStyle/>
            <a:p>
              <a:pPr algn="ctr"/>
              <a:r>
                <a:rPr lang="en-US" altLang="zh-CN" sz="1400">
                  <a:solidFill>
                    <a:srgbClr val="FF0000"/>
                  </a:solidFill>
                  <a:latin typeface="Arial" panose="020B0604020202020204" pitchFamily="34" charset="0"/>
                  <a:cs typeface="Arial" panose="020B0604020202020204" pitchFamily="34" charset="0"/>
                </a:rPr>
                <a:t>“Pass”</a:t>
              </a:r>
              <a:endParaRPr lang="en-US" altLang="zh-CN" sz="1400">
                <a:solidFill>
                  <a:srgbClr val="FF0000"/>
                </a:solidFill>
                <a:latin typeface="Arial" panose="020B0604020202020204" pitchFamily="34" charset="0"/>
                <a:cs typeface="Arial" panose="020B0604020202020204" pitchFamily="34" charset="0"/>
              </a:endParaRPr>
            </a:p>
          </p:txBody>
        </p:sp>
      </p:grpSp>
      <p:cxnSp>
        <p:nvCxnSpPr>
          <p:cNvPr id="53" name="直接连接符 52"/>
          <p:cNvCxnSpPr/>
          <p:nvPr/>
        </p:nvCxnSpPr>
        <p:spPr>
          <a:xfrm>
            <a:off x="6375400" y="4445000"/>
            <a:ext cx="5016500" cy="1270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0" y="6402070"/>
            <a:ext cx="11312525" cy="460375"/>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[1] </a:t>
            </a:r>
            <a:r>
              <a:rPr lang="zh-CN" altLang="en-US" sz="1200">
                <a:latin typeface="Arial" panose="020B0604020202020204" pitchFamily="34" charset="0"/>
                <a:cs typeface="Arial" panose="020B0604020202020204" pitchFamily="34" charset="0"/>
              </a:rPr>
              <a:t>Bagdasaryan, E., Veit, A., Hua, Y., Estrin, D., &amp; Shmatikov, V. How to backdoor federated learning. AISTATS 2020</a:t>
            </a:r>
            <a:endParaRPr lang="zh-CN" altLang="en-US" sz="1200">
              <a:latin typeface="Arial" panose="020B0604020202020204" pitchFamily="34" charset="0"/>
              <a:cs typeface="Arial" panose="020B0604020202020204" pitchFamily="34" charset="0"/>
            </a:endParaRPr>
          </a:p>
          <a:p>
            <a:r>
              <a:rPr lang="en-US" altLang="zh-CN" sz="1200">
                <a:latin typeface="Arial" panose="020B0604020202020204" pitchFamily="34" charset="0"/>
                <a:cs typeface="Arial" panose="020B0604020202020204" pitchFamily="34" charset="0"/>
              </a:rPr>
              <a:t>[2] Arjun Nitin Bhagoji, Supriyo Chakraborty, Prateek Mittal, and Seraphin Calo. Analyzing federated learning through an adversarial lens. ICML. 2019.</a:t>
            </a:r>
            <a:endParaRPr lang="en-US" altLang="zh-CN" sz="12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10363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rPr>
              <a:t>“The Cracks”: Single-shot &amp; Multiple-shot Backdoor Attack</a:t>
            </a:r>
            <a:endParaRPr lang="en-US" altLang="zh-CN" sz="3200">
              <a:solidFill>
                <a:schemeClr val="tx1"/>
              </a:solidFill>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1395730" y="2695664"/>
            <a:ext cx="4140000" cy="1980000"/>
            <a:chOff x="2727" y="7486"/>
            <a:chExt cx="5491" cy="2424"/>
          </a:xfrm>
        </p:grpSpPr>
        <p:grpSp>
          <p:nvGrpSpPr>
            <p:cNvPr id="28" name="组合 27"/>
            <p:cNvGrpSpPr/>
            <p:nvPr/>
          </p:nvGrpSpPr>
          <p:grpSpPr>
            <a:xfrm>
              <a:off x="2831" y="7881"/>
              <a:ext cx="5387" cy="488"/>
              <a:chOff x="2831" y="7881"/>
              <a:chExt cx="5387" cy="488"/>
            </a:xfrm>
          </p:grpSpPr>
          <p:cxnSp>
            <p:nvCxnSpPr>
              <p:cNvPr id="6" name="直接箭头连接符 5"/>
              <p:cNvCxnSpPr/>
              <p:nvPr/>
            </p:nvCxnSpPr>
            <p:spPr>
              <a:xfrm>
                <a:off x="3106" y="8173"/>
                <a:ext cx="440" cy="0"/>
              </a:xfrm>
              <a:prstGeom prst="straightConnector1">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546" y="8030"/>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271" y="8030"/>
                <a:ext cx="270" cy="28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725" y="8031"/>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a:off x="3821" y="8173"/>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270" y="8173"/>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6015" y="8172"/>
                <a:ext cx="570" cy="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831" y="8029"/>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6650" y="7881"/>
                <a:ext cx="1568" cy="488"/>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Rounds</a:t>
                </a:r>
                <a:endParaRPr lang="en-US" altLang="zh-CN" sz="2000">
                  <a:latin typeface="Arial" panose="020B0604020202020204" pitchFamily="34" charset="0"/>
                  <a:cs typeface="Arial" panose="020B0604020202020204" pitchFamily="34" charset="0"/>
                </a:endParaRPr>
              </a:p>
            </p:txBody>
          </p:sp>
          <p:sp>
            <p:nvSpPr>
              <p:cNvPr id="20" name="矩形 19"/>
              <p:cNvSpPr/>
              <p:nvPr/>
            </p:nvSpPr>
            <p:spPr>
              <a:xfrm>
                <a:off x="4992" y="8027"/>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p:cNvCxnSpPr/>
              <p:nvPr/>
            </p:nvCxnSpPr>
            <p:spPr>
              <a:xfrm>
                <a:off x="4542" y="8169"/>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2727" y="7486"/>
              <a:ext cx="3571" cy="475"/>
              <a:chOff x="2691" y="8421"/>
              <a:chExt cx="3571" cy="475"/>
            </a:xfrm>
          </p:grpSpPr>
          <p:sp>
            <p:nvSpPr>
              <p:cNvPr id="22" name="文本框 21"/>
              <p:cNvSpPr txBox="1"/>
              <p:nvPr/>
            </p:nvSpPr>
            <p:spPr>
              <a:xfrm>
                <a:off x="3199" y="8421"/>
                <a:ext cx="974" cy="471"/>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 -1</a:t>
                </a:r>
                <a:endParaRPr lang="en-US" altLang="zh-CN">
                  <a:latin typeface="Arial" panose="020B0604020202020204" pitchFamily="34" charset="0"/>
                  <a:cs typeface="Arial" panose="020B0604020202020204" pitchFamily="34" charset="0"/>
                </a:endParaRPr>
              </a:p>
            </p:txBody>
          </p:sp>
          <p:sp>
            <p:nvSpPr>
              <p:cNvPr id="23" name="文本框 22"/>
              <p:cNvSpPr txBox="1"/>
              <p:nvPr/>
            </p:nvSpPr>
            <p:spPr>
              <a:xfrm>
                <a:off x="2691" y="8425"/>
                <a:ext cx="549" cy="471"/>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0</a:t>
                </a:r>
                <a:endParaRPr lang="en-US" altLang="zh-CN">
                  <a:latin typeface="Arial" panose="020B0604020202020204" pitchFamily="34" charset="0"/>
                  <a:cs typeface="Arial" panose="020B0604020202020204" pitchFamily="34" charset="0"/>
                </a:endParaRPr>
              </a:p>
            </p:txBody>
          </p:sp>
          <p:sp>
            <p:nvSpPr>
              <p:cNvPr id="24" name="文本框 23"/>
              <p:cNvSpPr txBox="1"/>
              <p:nvPr/>
            </p:nvSpPr>
            <p:spPr>
              <a:xfrm>
                <a:off x="4091" y="8421"/>
                <a:ext cx="629" cy="471"/>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 </a:t>
                </a:r>
                <a:endParaRPr lang="en-US" altLang="zh-CN">
                  <a:latin typeface="Arial" panose="020B0604020202020204" pitchFamily="34" charset="0"/>
                  <a:cs typeface="Arial" panose="020B0604020202020204" pitchFamily="34" charset="0"/>
                </a:endParaRPr>
              </a:p>
            </p:txBody>
          </p:sp>
          <p:sp>
            <p:nvSpPr>
              <p:cNvPr id="25" name="文本框 24"/>
              <p:cNvSpPr txBox="1"/>
              <p:nvPr/>
            </p:nvSpPr>
            <p:spPr>
              <a:xfrm>
                <a:off x="4725" y="8421"/>
                <a:ext cx="804" cy="471"/>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t+1 </a:t>
                </a:r>
                <a:endParaRPr lang="en-US" altLang="zh-CN">
                  <a:latin typeface="Arial" panose="020B0604020202020204" pitchFamily="34" charset="0"/>
                  <a:cs typeface="Arial" panose="020B0604020202020204" pitchFamily="34" charset="0"/>
                </a:endParaRPr>
              </a:p>
            </p:txBody>
          </p:sp>
          <p:sp>
            <p:nvSpPr>
              <p:cNvPr id="26" name="文本框 25"/>
              <p:cNvSpPr txBox="1"/>
              <p:nvPr/>
            </p:nvSpPr>
            <p:spPr>
              <a:xfrm>
                <a:off x="5458" y="8421"/>
                <a:ext cx="804" cy="471"/>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t+2 </a:t>
                </a:r>
                <a:endParaRPr lang="en-US" altLang="zh-CN">
                  <a:latin typeface="Arial" panose="020B0604020202020204" pitchFamily="34" charset="0"/>
                  <a:cs typeface="Arial" panose="020B0604020202020204" pitchFamily="34" charset="0"/>
                </a:endParaRPr>
              </a:p>
            </p:txBody>
          </p:sp>
        </p:grpSp>
        <p:grpSp>
          <p:nvGrpSpPr>
            <p:cNvPr id="34" name="组合 33"/>
            <p:cNvGrpSpPr/>
            <p:nvPr/>
          </p:nvGrpSpPr>
          <p:grpSpPr>
            <a:xfrm>
              <a:off x="3471" y="8603"/>
              <a:ext cx="3179" cy="1307"/>
              <a:chOff x="13038" y="8437"/>
              <a:chExt cx="3179" cy="1307"/>
            </a:xfrm>
          </p:grpSpPr>
          <p:sp>
            <p:nvSpPr>
              <p:cNvPr id="29" name="圆角矩形标注 28"/>
              <p:cNvSpPr/>
              <p:nvPr/>
            </p:nvSpPr>
            <p:spPr>
              <a:xfrm rot="10800000">
                <a:off x="13038" y="8461"/>
                <a:ext cx="3179" cy="1283"/>
              </a:xfrm>
              <a:prstGeom prst="wedgeRoundRectCallout">
                <a:avLst>
                  <a:gd name="adj1" fmla="val 20142"/>
                  <a:gd name="adj2" fmla="val 670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0" name="对象 49"/>
              <p:cNvGraphicFramePr/>
              <p:nvPr/>
            </p:nvGraphicFramePr>
            <p:xfrm>
              <a:off x="14937" y="8437"/>
              <a:ext cx="1134" cy="1247"/>
            </p:xfrm>
            <a:graphic>
              <a:graphicData uri="http://schemas.openxmlformats.org/presentationml/2006/ole">
                <mc:AlternateContent xmlns:mc="http://schemas.openxmlformats.org/markup-compatibility/2006">
                  <mc:Choice xmlns:v="urn:schemas-microsoft-com:vml" Requires="v">
                    <p:oleObj spid="_x0000_s4320" name="" r:id="rId1" imgW="560705" imgH="668655" progId="Visio.Drawing.15">
                      <p:embed/>
                    </p:oleObj>
                  </mc:Choice>
                  <mc:Fallback>
                    <p:oleObj name="" r:id="rId1" imgW="560705" imgH="668655" progId="Visio.Drawing.15">
                      <p:embed/>
                      <p:pic>
                        <p:nvPicPr>
                          <p:cNvPr id="0" name="图片 50"/>
                          <p:cNvPicPr/>
                          <p:nvPr/>
                        </p:nvPicPr>
                        <p:blipFill>
                          <a:blip r:embed="rId2"/>
                          <a:stretch>
                            <a:fillRect/>
                          </a:stretch>
                        </p:blipFill>
                        <p:spPr>
                          <a:xfrm>
                            <a:off x="14937" y="8437"/>
                            <a:ext cx="1134" cy="1247"/>
                          </a:xfrm>
                          <a:prstGeom prst="rect">
                            <a:avLst/>
                          </a:prstGeom>
                        </p:spPr>
                      </p:pic>
                    </p:oleObj>
                  </mc:Fallback>
                </mc:AlternateContent>
              </a:graphicData>
            </a:graphic>
          </p:graphicFrame>
          <p:graphicFrame>
            <p:nvGraphicFramePr>
              <p:cNvPr id="30" name="对象 29"/>
              <p:cNvGraphicFramePr/>
              <p:nvPr/>
            </p:nvGraphicFramePr>
            <p:xfrm>
              <a:off x="13560" y="8565"/>
              <a:ext cx="532" cy="604"/>
            </p:xfrm>
            <a:graphic>
              <a:graphicData uri="http://schemas.openxmlformats.org/presentationml/2006/ole">
                <mc:AlternateContent xmlns:mc="http://schemas.openxmlformats.org/markup-compatibility/2006">
                  <mc:Choice xmlns:v="urn:schemas-microsoft-com:vml" Requires="v">
                    <p:oleObj spid="_x0000_s4321" name="" r:id="rId3" imgW="383540" imgH="432435" progId="Visio.Drawing.15">
                      <p:embed/>
                    </p:oleObj>
                  </mc:Choice>
                  <mc:Fallback>
                    <p:oleObj name="" r:id="rId3" imgW="383540" imgH="432435" progId="Visio.Drawing.15">
                      <p:embed/>
                      <p:pic>
                        <p:nvPicPr>
                          <p:cNvPr id="0" name="图片 30"/>
                          <p:cNvPicPr/>
                          <p:nvPr/>
                        </p:nvPicPr>
                        <p:blipFill>
                          <a:blip r:embed="rId4"/>
                          <a:stretch>
                            <a:fillRect/>
                          </a:stretch>
                        </p:blipFill>
                        <p:spPr>
                          <a:xfrm>
                            <a:off x="13560" y="8565"/>
                            <a:ext cx="532" cy="604"/>
                          </a:xfrm>
                          <a:prstGeom prst="rect">
                            <a:avLst/>
                          </a:prstGeom>
                        </p:spPr>
                      </p:pic>
                    </p:oleObj>
                  </mc:Fallback>
                </mc:AlternateContent>
              </a:graphicData>
            </a:graphic>
          </p:graphicFrame>
          <p:sp>
            <p:nvSpPr>
              <p:cNvPr id="32" name="文本框 31"/>
              <p:cNvSpPr txBox="1"/>
              <p:nvPr/>
            </p:nvSpPr>
            <p:spPr>
              <a:xfrm>
                <a:off x="13038" y="9164"/>
                <a:ext cx="1684" cy="488"/>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Attacker</a:t>
                </a:r>
                <a:endParaRPr lang="en-US" altLang="zh-CN" sz="2000">
                  <a:latin typeface="Arial" panose="020B0604020202020204" pitchFamily="34" charset="0"/>
                  <a:cs typeface="Arial" panose="020B0604020202020204" pitchFamily="34" charset="0"/>
                </a:endParaRPr>
              </a:p>
            </p:txBody>
          </p:sp>
          <p:sp>
            <p:nvSpPr>
              <p:cNvPr id="33" name="文本框 32"/>
              <p:cNvSpPr txBox="1"/>
              <p:nvPr/>
            </p:nvSpPr>
            <p:spPr>
              <a:xfrm>
                <a:off x="14186" y="8770"/>
                <a:ext cx="911" cy="488"/>
              </a:xfrm>
              <a:prstGeom prst="rect">
                <a:avLst/>
              </a:prstGeom>
              <a:noFill/>
            </p:spPr>
            <p:txBody>
              <a:bodyPr wrap="square" rtlCol="0">
                <a:spAutoFit/>
              </a:bodyPr>
              <a:lstStyle/>
              <a:p>
                <a:pPr algn="ctr"/>
                <a:r>
                  <a:rPr lang="zh-CN" altLang="en-US" sz="2000">
                    <a:solidFill>
                      <a:srgbClr val="FF0000"/>
                    </a:solidFill>
                    <a:latin typeface="Arial" panose="020B0604020202020204" pitchFamily="34" charset="0"/>
                    <a:cs typeface="Arial" panose="020B0604020202020204" pitchFamily="34" charset="0"/>
                  </a:rPr>
                  <a:t>α</a:t>
                </a:r>
                <a:r>
                  <a:rPr lang="zh-CN" altLang="en-US" sz="2000">
                    <a:latin typeface="Arial" panose="020B0604020202020204" pitchFamily="34" charset="0"/>
                    <a:cs typeface="Arial" panose="020B0604020202020204" pitchFamily="34" charset="0"/>
                  </a:rPr>
                  <a:t>×</a:t>
                </a:r>
                <a:endParaRPr lang="zh-CN" altLang="en-US" sz="2000">
                  <a:latin typeface="Arial" panose="020B0604020202020204" pitchFamily="34" charset="0"/>
                  <a:cs typeface="Arial" panose="020B0604020202020204" pitchFamily="34" charset="0"/>
                </a:endParaRPr>
              </a:p>
            </p:txBody>
          </p:sp>
        </p:grpSp>
      </p:grpSp>
      <p:grpSp>
        <p:nvGrpSpPr>
          <p:cNvPr id="77" name="组合 76"/>
          <p:cNvGrpSpPr/>
          <p:nvPr/>
        </p:nvGrpSpPr>
        <p:grpSpPr>
          <a:xfrm>
            <a:off x="6853555" y="2703195"/>
            <a:ext cx="4140754" cy="1980782"/>
            <a:chOff x="10724" y="6947"/>
            <a:chExt cx="5491" cy="2533"/>
          </a:xfrm>
        </p:grpSpPr>
        <p:grpSp>
          <p:nvGrpSpPr>
            <p:cNvPr id="35" name="组合 34"/>
            <p:cNvGrpSpPr/>
            <p:nvPr/>
          </p:nvGrpSpPr>
          <p:grpSpPr>
            <a:xfrm>
              <a:off x="10828" y="7451"/>
              <a:ext cx="5387" cy="510"/>
              <a:chOff x="2831" y="7881"/>
              <a:chExt cx="5387" cy="510"/>
            </a:xfrm>
          </p:grpSpPr>
          <p:cxnSp>
            <p:nvCxnSpPr>
              <p:cNvPr id="36" name="直接箭头连接符 35"/>
              <p:cNvCxnSpPr/>
              <p:nvPr/>
            </p:nvCxnSpPr>
            <p:spPr>
              <a:xfrm>
                <a:off x="3106" y="8173"/>
                <a:ext cx="440" cy="0"/>
              </a:xfrm>
              <a:prstGeom prst="straightConnector1">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546" y="8030"/>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271" y="8030"/>
                <a:ext cx="270" cy="28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5725" y="8031"/>
                <a:ext cx="270" cy="28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p:cNvCxnSpPr/>
              <p:nvPr/>
            </p:nvCxnSpPr>
            <p:spPr>
              <a:xfrm>
                <a:off x="3821" y="8173"/>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5270" y="8173"/>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6015" y="8172"/>
                <a:ext cx="570" cy="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2831" y="8029"/>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6650" y="7881"/>
                <a:ext cx="1568" cy="51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Rounds</a:t>
                </a:r>
                <a:endParaRPr lang="en-US" altLang="zh-CN" sz="2000">
                  <a:latin typeface="Arial" panose="020B0604020202020204" pitchFamily="34" charset="0"/>
                  <a:cs typeface="Arial" panose="020B0604020202020204" pitchFamily="34" charset="0"/>
                </a:endParaRPr>
              </a:p>
            </p:txBody>
          </p:sp>
          <p:sp>
            <p:nvSpPr>
              <p:cNvPr id="45" name="矩形 44"/>
              <p:cNvSpPr/>
              <p:nvPr/>
            </p:nvSpPr>
            <p:spPr>
              <a:xfrm>
                <a:off x="4992" y="8027"/>
                <a:ext cx="270" cy="28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箭头连接符 45"/>
              <p:cNvCxnSpPr/>
              <p:nvPr/>
            </p:nvCxnSpPr>
            <p:spPr>
              <a:xfrm>
                <a:off x="4542" y="8169"/>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10724" y="6947"/>
              <a:ext cx="3571" cy="584"/>
              <a:chOff x="2691" y="8312"/>
              <a:chExt cx="3571" cy="584"/>
            </a:xfrm>
          </p:grpSpPr>
          <p:sp>
            <p:nvSpPr>
              <p:cNvPr id="48" name="文本框 47"/>
              <p:cNvSpPr txBox="1"/>
              <p:nvPr/>
            </p:nvSpPr>
            <p:spPr>
              <a:xfrm>
                <a:off x="3199" y="8312"/>
                <a:ext cx="974" cy="580"/>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 -1</a:t>
                </a:r>
                <a:endParaRPr lang="en-US" altLang="zh-CN">
                  <a:latin typeface="Arial" panose="020B0604020202020204" pitchFamily="34" charset="0"/>
                  <a:cs typeface="Arial" panose="020B0604020202020204" pitchFamily="34" charset="0"/>
                </a:endParaRPr>
              </a:p>
            </p:txBody>
          </p:sp>
          <p:sp>
            <p:nvSpPr>
              <p:cNvPr id="49" name="文本框 48"/>
              <p:cNvSpPr txBox="1"/>
              <p:nvPr/>
            </p:nvSpPr>
            <p:spPr>
              <a:xfrm>
                <a:off x="2691" y="8316"/>
                <a:ext cx="549" cy="580"/>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0</a:t>
                </a:r>
                <a:endParaRPr lang="en-US" altLang="zh-CN">
                  <a:latin typeface="Arial" panose="020B0604020202020204" pitchFamily="34" charset="0"/>
                  <a:cs typeface="Arial" panose="020B0604020202020204" pitchFamily="34" charset="0"/>
                </a:endParaRPr>
              </a:p>
            </p:txBody>
          </p:sp>
          <p:sp>
            <p:nvSpPr>
              <p:cNvPr id="52" name="文本框 51"/>
              <p:cNvSpPr txBox="1"/>
              <p:nvPr/>
            </p:nvSpPr>
            <p:spPr>
              <a:xfrm>
                <a:off x="4091" y="8312"/>
                <a:ext cx="629" cy="580"/>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 </a:t>
                </a:r>
                <a:endParaRPr lang="en-US" altLang="zh-CN">
                  <a:latin typeface="Arial" panose="020B0604020202020204" pitchFamily="34" charset="0"/>
                  <a:cs typeface="Arial" panose="020B0604020202020204" pitchFamily="34" charset="0"/>
                </a:endParaRPr>
              </a:p>
            </p:txBody>
          </p:sp>
          <p:sp>
            <p:nvSpPr>
              <p:cNvPr id="53" name="文本框 52"/>
              <p:cNvSpPr txBox="1"/>
              <p:nvPr/>
            </p:nvSpPr>
            <p:spPr>
              <a:xfrm>
                <a:off x="4725" y="8312"/>
                <a:ext cx="804" cy="580"/>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t+1 </a:t>
                </a:r>
                <a:endParaRPr lang="en-US" altLang="zh-CN">
                  <a:latin typeface="Arial" panose="020B0604020202020204" pitchFamily="34" charset="0"/>
                  <a:cs typeface="Arial" panose="020B0604020202020204" pitchFamily="34" charset="0"/>
                </a:endParaRPr>
              </a:p>
            </p:txBody>
          </p:sp>
          <p:sp>
            <p:nvSpPr>
              <p:cNvPr id="54" name="文本框 53"/>
              <p:cNvSpPr txBox="1"/>
              <p:nvPr/>
            </p:nvSpPr>
            <p:spPr>
              <a:xfrm>
                <a:off x="5458" y="8312"/>
                <a:ext cx="804" cy="580"/>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t+2 </a:t>
                </a:r>
                <a:endParaRPr lang="en-US" altLang="zh-CN">
                  <a:latin typeface="Arial" panose="020B0604020202020204" pitchFamily="34" charset="0"/>
                  <a:cs typeface="Arial" panose="020B0604020202020204" pitchFamily="34" charset="0"/>
                </a:endParaRPr>
              </a:p>
            </p:txBody>
          </p:sp>
        </p:grpSp>
        <p:grpSp>
          <p:nvGrpSpPr>
            <p:cNvPr id="55" name="组合 54"/>
            <p:cNvGrpSpPr/>
            <p:nvPr/>
          </p:nvGrpSpPr>
          <p:grpSpPr>
            <a:xfrm>
              <a:off x="11468" y="8173"/>
              <a:ext cx="3179" cy="1307"/>
              <a:chOff x="13038" y="8437"/>
              <a:chExt cx="3179" cy="1307"/>
            </a:xfrm>
          </p:grpSpPr>
          <p:sp>
            <p:nvSpPr>
              <p:cNvPr id="56" name="圆角矩形标注 55"/>
              <p:cNvSpPr/>
              <p:nvPr/>
            </p:nvSpPr>
            <p:spPr>
              <a:xfrm rot="10800000">
                <a:off x="13038" y="8461"/>
                <a:ext cx="3179" cy="1283"/>
              </a:xfrm>
              <a:prstGeom prst="wedgeRoundRectCallout">
                <a:avLst>
                  <a:gd name="adj1" fmla="val 20142"/>
                  <a:gd name="adj2" fmla="val 670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7" name="对象 56"/>
              <p:cNvGraphicFramePr/>
              <p:nvPr/>
            </p:nvGraphicFramePr>
            <p:xfrm>
              <a:off x="14937" y="8437"/>
              <a:ext cx="1134" cy="1247"/>
            </p:xfrm>
            <a:graphic>
              <a:graphicData uri="http://schemas.openxmlformats.org/presentationml/2006/ole">
                <mc:AlternateContent xmlns:mc="http://schemas.openxmlformats.org/markup-compatibility/2006">
                  <mc:Choice xmlns:v="urn:schemas-microsoft-com:vml" Requires="v">
                    <p:oleObj spid="_x0000_s4322" name="" r:id="rId5" imgW="560705" imgH="668655" progId="Visio.Drawing.15">
                      <p:embed/>
                    </p:oleObj>
                  </mc:Choice>
                  <mc:Fallback>
                    <p:oleObj name="" r:id="rId5" imgW="560705" imgH="668655" progId="Visio.Drawing.15">
                      <p:embed/>
                      <p:pic>
                        <p:nvPicPr>
                          <p:cNvPr id="0" name="图片 50"/>
                          <p:cNvPicPr/>
                          <p:nvPr/>
                        </p:nvPicPr>
                        <p:blipFill>
                          <a:blip r:embed="rId2"/>
                          <a:stretch>
                            <a:fillRect/>
                          </a:stretch>
                        </p:blipFill>
                        <p:spPr>
                          <a:xfrm>
                            <a:off x="14937" y="8437"/>
                            <a:ext cx="1134" cy="1247"/>
                          </a:xfrm>
                          <a:prstGeom prst="rect">
                            <a:avLst/>
                          </a:prstGeom>
                        </p:spPr>
                      </p:pic>
                    </p:oleObj>
                  </mc:Fallback>
                </mc:AlternateContent>
              </a:graphicData>
            </a:graphic>
          </p:graphicFrame>
          <p:graphicFrame>
            <p:nvGraphicFramePr>
              <p:cNvPr id="59" name="对象 58"/>
              <p:cNvGraphicFramePr/>
              <p:nvPr/>
            </p:nvGraphicFramePr>
            <p:xfrm>
              <a:off x="13560" y="8565"/>
              <a:ext cx="532" cy="604"/>
            </p:xfrm>
            <a:graphic>
              <a:graphicData uri="http://schemas.openxmlformats.org/presentationml/2006/ole">
                <mc:AlternateContent xmlns:mc="http://schemas.openxmlformats.org/markup-compatibility/2006">
                  <mc:Choice xmlns:v="urn:schemas-microsoft-com:vml" Requires="v">
                    <p:oleObj spid="_x0000_s4323" name="" r:id="rId6" imgW="383540" imgH="432435" progId="Visio.Drawing.15">
                      <p:embed/>
                    </p:oleObj>
                  </mc:Choice>
                  <mc:Fallback>
                    <p:oleObj name="" r:id="rId6" imgW="383540" imgH="432435" progId="Visio.Drawing.15">
                      <p:embed/>
                      <p:pic>
                        <p:nvPicPr>
                          <p:cNvPr id="0" name="图片 30"/>
                          <p:cNvPicPr/>
                          <p:nvPr/>
                        </p:nvPicPr>
                        <p:blipFill>
                          <a:blip r:embed="rId4"/>
                          <a:stretch>
                            <a:fillRect/>
                          </a:stretch>
                        </p:blipFill>
                        <p:spPr>
                          <a:xfrm>
                            <a:off x="13560" y="8565"/>
                            <a:ext cx="532" cy="604"/>
                          </a:xfrm>
                          <a:prstGeom prst="rect">
                            <a:avLst/>
                          </a:prstGeom>
                        </p:spPr>
                      </p:pic>
                    </p:oleObj>
                  </mc:Fallback>
                </mc:AlternateContent>
              </a:graphicData>
            </a:graphic>
          </p:graphicFrame>
          <p:sp>
            <p:nvSpPr>
              <p:cNvPr id="61" name="文本框 60"/>
              <p:cNvSpPr txBox="1"/>
              <p:nvPr/>
            </p:nvSpPr>
            <p:spPr>
              <a:xfrm>
                <a:off x="13038" y="9164"/>
                <a:ext cx="1684" cy="51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Attacker</a:t>
                </a:r>
                <a:endParaRPr lang="en-US" altLang="zh-CN" sz="2000">
                  <a:latin typeface="Arial" panose="020B0604020202020204" pitchFamily="34" charset="0"/>
                  <a:cs typeface="Arial" panose="020B0604020202020204" pitchFamily="34" charset="0"/>
                </a:endParaRPr>
              </a:p>
            </p:txBody>
          </p:sp>
        </p:grpSp>
      </p:grpSp>
      <p:sp>
        <p:nvSpPr>
          <p:cNvPr id="65" name="文本框 64"/>
          <p:cNvSpPr txBox="1"/>
          <p:nvPr/>
        </p:nvSpPr>
        <p:spPr>
          <a:xfrm>
            <a:off x="1956435" y="1886585"/>
            <a:ext cx="232156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Single-shot Attack</a:t>
            </a:r>
            <a:endParaRPr lang="en-US" altLang="zh-CN" sz="2000">
              <a:latin typeface="Arial" panose="020B0604020202020204" pitchFamily="34" charset="0"/>
              <a:cs typeface="Arial" panose="020B0604020202020204" pitchFamily="34" charset="0"/>
            </a:endParaRPr>
          </a:p>
        </p:txBody>
      </p:sp>
      <p:sp>
        <p:nvSpPr>
          <p:cNvPr id="66" name="文本框 65"/>
          <p:cNvSpPr txBox="1"/>
          <p:nvPr/>
        </p:nvSpPr>
        <p:spPr>
          <a:xfrm>
            <a:off x="1426210" y="5095875"/>
            <a:ext cx="1481455" cy="398780"/>
          </a:xfrm>
          <a:prstGeom prst="rect">
            <a:avLst/>
          </a:prstGeom>
          <a:noFill/>
        </p:spPr>
        <p:txBody>
          <a:bodyPr wrap="square" rtlCol="0">
            <a:spAutoFit/>
          </a:bodyPr>
          <a:lstStyle/>
          <a:p>
            <a:pPr algn="ctr"/>
            <a:r>
              <a:rPr lang="en-US" altLang="zh-CN" sz="2000">
                <a:solidFill>
                  <a:srgbClr val="00B050"/>
                </a:solidFill>
                <a:latin typeface="Arial" panose="020B0604020202020204" pitchFamily="34" charset="0"/>
                <a:cs typeface="Arial" panose="020B0604020202020204" pitchFamily="34" charset="0"/>
              </a:rPr>
              <a:t>Low cost</a:t>
            </a:r>
            <a:endParaRPr lang="en-US" altLang="zh-CN" sz="2000">
              <a:solidFill>
                <a:srgbClr val="00B050"/>
              </a:solidFill>
              <a:latin typeface="Arial" panose="020B0604020202020204" pitchFamily="34" charset="0"/>
              <a:cs typeface="Arial" panose="020B0604020202020204" pitchFamily="34" charset="0"/>
            </a:endParaRPr>
          </a:p>
        </p:txBody>
      </p:sp>
      <p:sp>
        <p:nvSpPr>
          <p:cNvPr id="67" name="文本框 66"/>
          <p:cNvSpPr txBox="1"/>
          <p:nvPr/>
        </p:nvSpPr>
        <p:spPr>
          <a:xfrm>
            <a:off x="2760345" y="5095875"/>
            <a:ext cx="60706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but</a:t>
            </a:r>
            <a:endParaRPr lang="en-US" altLang="zh-CN" sz="2000">
              <a:latin typeface="Arial" panose="020B0604020202020204" pitchFamily="34" charset="0"/>
              <a:cs typeface="Arial" panose="020B0604020202020204" pitchFamily="34" charset="0"/>
            </a:endParaRPr>
          </a:p>
        </p:txBody>
      </p:sp>
      <p:sp>
        <p:nvSpPr>
          <p:cNvPr id="68" name="文本框 67"/>
          <p:cNvSpPr txBox="1"/>
          <p:nvPr/>
        </p:nvSpPr>
        <p:spPr>
          <a:xfrm>
            <a:off x="3314065" y="5095875"/>
            <a:ext cx="1480820" cy="398780"/>
          </a:xfrm>
          <a:prstGeom prst="rect">
            <a:avLst/>
          </a:prstGeom>
          <a:noFill/>
        </p:spPr>
        <p:txBody>
          <a:bodyPr wrap="square" rtlCol="0">
            <a:spAutoFit/>
          </a:bodyPr>
          <a:lstStyle/>
          <a:p>
            <a:pPr algn="ctr"/>
            <a:r>
              <a:rPr lang="en-US" altLang="zh-CN" sz="2000">
                <a:solidFill>
                  <a:srgbClr val="FF0000"/>
                </a:solidFill>
                <a:latin typeface="Arial" panose="020B0604020202020204" pitchFamily="34" charset="0"/>
                <a:cs typeface="Arial" panose="020B0604020202020204" pitchFamily="34" charset="0"/>
              </a:rPr>
              <a:t>Detectable</a:t>
            </a:r>
            <a:endParaRPr lang="en-US" altLang="zh-CN" sz="2000">
              <a:solidFill>
                <a:srgbClr val="FF0000"/>
              </a:solidFill>
              <a:latin typeface="Arial" panose="020B0604020202020204" pitchFamily="34" charset="0"/>
              <a:cs typeface="Arial" panose="020B0604020202020204" pitchFamily="34" charset="0"/>
            </a:endParaRPr>
          </a:p>
        </p:txBody>
      </p:sp>
      <p:sp>
        <p:nvSpPr>
          <p:cNvPr id="78" name="文本框 77"/>
          <p:cNvSpPr txBox="1"/>
          <p:nvPr/>
        </p:nvSpPr>
        <p:spPr>
          <a:xfrm>
            <a:off x="7311390" y="1886585"/>
            <a:ext cx="250063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Multiple-shot Attack</a:t>
            </a:r>
            <a:endParaRPr lang="en-US" altLang="zh-CN" sz="2000">
              <a:latin typeface="Arial" panose="020B0604020202020204" pitchFamily="34" charset="0"/>
              <a:cs typeface="Arial" panose="020B0604020202020204" pitchFamily="34" charset="0"/>
            </a:endParaRPr>
          </a:p>
        </p:txBody>
      </p:sp>
      <p:sp>
        <p:nvSpPr>
          <p:cNvPr id="80" name="文本框 79"/>
          <p:cNvSpPr txBox="1"/>
          <p:nvPr/>
        </p:nvSpPr>
        <p:spPr>
          <a:xfrm>
            <a:off x="8778875" y="5095875"/>
            <a:ext cx="1786890" cy="398780"/>
          </a:xfrm>
          <a:prstGeom prst="rect">
            <a:avLst/>
          </a:prstGeom>
          <a:noFill/>
        </p:spPr>
        <p:txBody>
          <a:bodyPr wrap="square" rtlCol="0">
            <a:spAutoFit/>
          </a:bodyPr>
          <a:lstStyle/>
          <a:p>
            <a:pPr algn="ctr"/>
            <a:r>
              <a:rPr lang="en-US" altLang="zh-CN" sz="2000">
                <a:solidFill>
                  <a:srgbClr val="FF0000"/>
                </a:solidFill>
                <a:latin typeface="Arial" panose="020B0604020202020204" pitchFamily="34" charset="0"/>
                <a:cs typeface="Arial" panose="020B0604020202020204" pitchFamily="34" charset="0"/>
              </a:rPr>
              <a:t>Conspicuous</a:t>
            </a:r>
            <a:endParaRPr lang="en-US" altLang="zh-CN" sz="2000">
              <a:solidFill>
                <a:srgbClr val="FF0000"/>
              </a:solidFill>
              <a:latin typeface="Arial" panose="020B0604020202020204" pitchFamily="34" charset="0"/>
              <a:cs typeface="Arial" panose="020B0604020202020204" pitchFamily="34" charset="0"/>
            </a:endParaRPr>
          </a:p>
        </p:txBody>
      </p:sp>
      <p:sp>
        <p:nvSpPr>
          <p:cNvPr id="81" name="文本框 80"/>
          <p:cNvSpPr txBox="1"/>
          <p:nvPr/>
        </p:nvSpPr>
        <p:spPr>
          <a:xfrm>
            <a:off x="6730365" y="5095875"/>
            <a:ext cx="1630680" cy="398780"/>
          </a:xfrm>
          <a:prstGeom prst="rect">
            <a:avLst/>
          </a:prstGeom>
          <a:noFill/>
        </p:spPr>
        <p:txBody>
          <a:bodyPr wrap="square" rtlCol="0">
            <a:spAutoFit/>
          </a:bodyPr>
          <a:lstStyle/>
          <a:p>
            <a:pPr algn="ctr"/>
            <a:r>
              <a:rPr lang="en-US" altLang="zh-CN" sz="2000">
                <a:solidFill>
                  <a:srgbClr val="00B050"/>
                </a:solidFill>
                <a:latin typeface="Arial" panose="020B0604020202020204" pitchFamily="34" charset="0"/>
                <a:cs typeface="Arial" panose="020B0604020202020204" pitchFamily="34" charset="0"/>
              </a:rPr>
              <a:t>Guaranteed</a:t>
            </a:r>
            <a:endParaRPr lang="en-US" altLang="zh-CN" sz="2000">
              <a:solidFill>
                <a:srgbClr val="00B050"/>
              </a:solidFill>
              <a:latin typeface="Arial" panose="020B0604020202020204" pitchFamily="34" charset="0"/>
              <a:cs typeface="Arial" panose="020B0604020202020204" pitchFamily="34" charset="0"/>
            </a:endParaRPr>
          </a:p>
        </p:txBody>
      </p:sp>
      <p:sp>
        <p:nvSpPr>
          <p:cNvPr id="82" name="文本框 81"/>
          <p:cNvSpPr txBox="1"/>
          <p:nvPr/>
        </p:nvSpPr>
        <p:spPr>
          <a:xfrm>
            <a:off x="8312785" y="5095875"/>
            <a:ext cx="601980" cy="398780"/>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but</a:t>
            </a:r>
            <a:endParaRPr lang="en-US" altLang="zh-CN" sz="2000">
              <a:latin typeface="Arial" panose="020B0604020202020204" pitchFamily="34" charset="0"/>
              <a:cs typeface="Arial" panose="020B0604020202020204" pitchFamily="34" charset="0"/>
            </a:endParaRPr>
          </a:p>
        </p:txBody>
      </p:sp>
      <p:cxnSp>
        <p:nvCxnSpPr>
          <p:cNvPr id="4" name="直接连接符 3"/>
          <p:cNvCxnSpPr/>
          <p:nvPr/>
        </p:nvCxnSpPr>
        <p:spPr>
          <a:xfrm>
            <a:off x="6045200" y="1866900"/>
            <a:ext cx="0" cy="368300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0" y="6575425"/>
            <a:ext cx="119856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sym typeface="+mn-ea"/>
              </a:rPr>
              <a:t>[1] Xie et al.,DBA: Distributed backdoor attacks against federated learning. ICLR 2019</a:t>
            </a:r>
            <a:endParaRPr lang="en-US" altLang="zh-CN" sz="120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9093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rPr>
              <a:t>“A New Crack”: On-off Multi-shot Backdoor Attack (OMBA)</a:t>
            </a:r>
            <a:endParaRPr lang="en-US" altLang="zh-CN" sz="3200">
              <a:solidFill>
                <a:schemeClr val="tx1"/>
              </a:solidFill>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2" name="组合 111"/>
          <p:cNvGrpSpPr/>
          <p:nvPr/>
        </p:nvGrpSpPr>
        <p:grpSpPr>
          <a:xfrm>
            <a:off x="6193790" y="4213225"/>
            <a:ext cx="4140200" cy="2423160"/>
            <a:chOff x="2463" y="5526"/>
            <a:chExt cx="5491" cy="3262"/>
          </a:xfrm>
        </p:grpSpPr>
        <p:grpSp>
          <p:nvGrpSpPr>
            <p:cNvPr id="88" name="组合 87"/>
            <p:cNvGrpSpPr/>
            <p:nvPr/>
          </p:nvGrpSpPr>
          <p:grpSpPr>
            <a:xfrm>
              <a:off x="2567" y="6759"/>
              <a:ext cx="5387" cy="537"/>
              <a:chOff x="2831" y="7881"/>
              <a:chExt cx="5387" cy="537"/>
            </a:xfrm>
          </p:grpSpPr>
          <p:cxnSp>
            <p:nvCxnSpPr>
              <p:cNvPr id="89" name="直接箭头连接符 88"/>
              <p:cNvCxnSpPr/>
              <p:nvPr/>
            </p:nvCxnSpPr>
            <p:spPr>
              <a:xfrm>
                <a:off x="3106" y="8173"/>
                <a:ext cx="440" cy="0"/>
              </a:xfrm>
              <a:prstGeom prst="straightConnector1">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3546" y="8030"/>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4271" y="8030"/>
                <a:ext cx="270" cy="28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5725" y="8031"/>
                <a:ext cx="270" cy="285"/>
              </a:xfrm>
              <a:prstGeom prst="rect">
                <a:avLst/>
              </a:prstGeom>
              <a:pattFill prst="wdDnDiag">
                <a:fgClr>
                  <a:srgbClr val="FF0000"/>
                </a:fgClr>
                <a:bgClr>
                  <a:srgbClr val="00B0F0"/>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 name="直接箭头连接符 92"/>
              <p:cNvCxnSpPr/>
              <p:nvPr/>
            </p:nvCxnSpPr>
            <p:spPr>
              <a:xfrm>
                <a:off x="3821" y="8173"/>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p:nvPr/>
            </p:nvCxnSpPr>
            <p:spPr>
              <a:xfrm>
                <a:off x="5270" y="8173"/>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p:nvPr/>
            </p:nvCxnSpPr>
            <p:spPr>
              <a:xfrm>
                <a:off x="6015" y="8172"/>
                <a:ext cx="570" cy="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2831" y="8029"/>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文本框 96"/>
              <p:cNvSpPr txBox="1"/>
              <p:nvPr/>
            </p:nvSpPr>
            <p:spPr>
              <a:xfrm>
                <a:off x="6650" y="7881"/>
                <a:ext cx="1568" cy="537"/>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Rounds</a:t>
                </a:r>
                <a:endParaRPr lang="en-US" altLang="zh-CN" sz="2000">
                  <a:latin typeface="Arial" panose="020B0604020202020204" pitchFamily="34" charset="0"/>
                  <a:cs typeface="Arial" panose="020B0604020202020204" pitchFamily="34" charset="0"/>
                </a:endParaRPr>
              </a:p>
            </p:txBody>
          </p:sp>
          <p:sp>
            <p:nvSpPr>
              <p:cNvPr id="98" name="矩形 97"/>
              <p:cNvSpPr/>
              <p:nvPr/>
            </p:nvSpPr>
            <p:spPr>
              <a:xfrm>
                <a:off x="4992" y="8027"/>
                <a:ext cx="270" cy="28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9" name="直接箭头连接符 98"/>
              <p:cNvCxnSpPr/>
              <p:nvPr/>
            </p:nvCxnSpPr>
            <p:spPr>
              <a:xfrm>
                <a:off x="4542" y="8169"/>
                <a:ext cx="44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0" name="组合 99"/>
            <p:cNvGrpSpPr/>
            <p:nvPr/>
          </p:nvGrpSpPr>
          <p:grpSpPr>
            <a:xfrm>
              <a:off x="2463" y="6339"/>
              <a:ext cx="3571" cy="500"/>
              <a:chOff x="2691" y="8396"/>
              <a:chExt cx="3571" cy="500"/>
            </a:xfrm>
          </p:grpSpPr>
          <p:sp>
            <p:nvSpPr>
              <p:cNvPr id="101" name="文本框 100"/>
              <p:cNvSpPr txBox="1"/>
              <p:nvPr/>
            </p:nvSpPr>
            <p:spPr>
              <a:xfrm>
                <a:off x="3199" y="8396"/>
                <a:ext cx="974" cy="496"/>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 -1</a:t>
                </a:r>
                <a:endParaRPr lang="en-US" altLang="zh-CN">
                  <a:latin typeface="Arial" panose="020B0604020202020204" pitchFamily="34" charset="0"/>
                  <a:cs typeface="Arial" panose="020B0604020202020204" pitchFamily="34" charset="0"/>
                </a:endParaRPr>
              </a:p>
            </p:txBody>
          </p:sp>
          <p:sp>
            <p:nvSpPr>
              <p:cNvPr id="102" name="文本框 101"/>
              <p:cNvSpPr txBox="1"/>
              <p:nvPr/>
            </p:nvSpPr>
            <p:spPr>
              <a:xfrm>
                <a:off x="2691" y="8400"/>
                <a:ext cx="549" cy="496"/>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0</a:t>
                </a:r>
                <a:endParaRPr lang="en-US" altLang="zh-CN">
                  <a:latin typeface="Arial" panose="020B0604020202020204" pitchFamily="34" charset="0"/>
                  <a:cs typeface="Arial" panose="020B0604020202020204" pitchFamily="34" charset="0"/>
                </a:endParaRPr>
              </a:p>
            </p:txBody>
          </p:sp>
          <p:sp>
            <p:nvSpPr>
              <p:cNvPr id="103" name="文本框 102"/>
              <p:cNvSpPr txBox="1"/>
              <p:nvPr/>
            </p:nvSpPr>
            <p:spPr>
              <a:xfrm>
                <a:off x="4091" y="8396"/>
                <a:ext cx="629" cy="496"/>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 </a:t>
                </a:r>
                <a:endParaRPr lang="en-US" altLang="zh-CN">
                  <a:latin typeface="Arial" panose="020B0604020202020204" pitchFamily="34" charset="0"/>
                  <a:cs typeface="Arial" panose="020B0604020202020204" pitchFamily="34" charset="0"/>
                </a:endParaRPr>
              </a:p>
            </p:txBody>
          </p:sp>
          <p:sp>
            <p:nvSpPr>
              <p:cNvPr id="104" name="文本框 103"/>
              <p:cNvSpPr txBox="1"/>
              <p:nvPr/>
            </p:nvSpPr>
            <p:spPr>
              <a:xfrm>
                <a:off x="4725" y="8396"/>
                <a:ext cx="804" cy="496"/>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t+1 </a:t>
                </a:r>
                <a:endParaRPr lang="en-US" altLang="zh-CN">
                  <a:latin typeface="Arial" panose="020B0604020202020204" pitchFamily="34" charset="0"/>
                  <a:cs typeface="Arial" panose="020B0604020202020204" pitchFamily="34" charset="0"/>
                </a:endParaRPr>
              </a:p>
            </p:txBody>
          </p:sp>
          <p:sp>
            <p:nvSpPr>
              <p:cNvPr id="105" name="文本框 104"/>
              <p:cNvSpPr txBox="1"/>
              <p:nvPr/>
            </p:nvSpPr>
            <p:spPr>
              <a:xfrm>
                <a:off x="5458" y="8396"/>
                <a:ext cx="804" cy="496"/>
              </a:xfrm>
              <a:prstGeom prst="rect">
                <a:avLst/>
              </a:prstGeom>
              <a:noFill/>
            </p:spPr>
            <p:txBody>
              <a:bodyPr wrap="square" rtlCol="0" anchor="b" anchorCtr="0">
                <a:spAutoFit/>
              </a:bodyPr>
              <a:lstStyle/>
              <a:p>
                <a:pPr algn="ctr"/>
                <a:r>
                  <a:rPr lang="en-US" altLang="zh-CN">
                    <a:latin typeface="Arial" panose="020B0604020202020204" pitchFamily="34" charset="0"/>
                    <a:cs typeface="Arial" panose="020B0604020202020204" pitchFamily="34" charset="0"/>
                  </a:rPr>
                  <a:t>t+2 </a:t>
                </a:r>
                <a:endParaRPr lang="en-US" altLang="zh-CN">
                  <a:latin typeface="Arial" panose="020B0604020202020204" pitchFamily="34" charset="0"/>
                  <a:cs typeface="Arial" panose="020B0604020202020204" pitchFamily="34" charset="0"/>
                </a:endParaRPr>
              </a:p>
            </p:txBody>
          </p:sp>
        </p:grpSp>
        <p:grpSp>
          <p:nvGrpSpPr>
            <p:cNvPr id="106" name="组合 105"/>
            <p:cNvGrpSpPr/>
            <p:nvPr/>
          </p:nvGrpSpPr>
          <p:grpSpPr>
            <a:xfrm>
              <a:off x="3207" y="7481"/>
              <a:ext cx="3179" cy="1307"/>
              <a:chOff x="13038" y="8437"/>
              <a:chExt cx="3179" cy="1307"/>
            </a:xfrm>
          </p:grpSpPr>
          <p:sp>
            <p:nvSpPr>
              <p:cNvPr id="107" name="圆角矩形标注 106"/>
              <p:cNvSpPr/>
              <p:nvPr/>
            </p:nvSpPr>
            <p:spPr>
              <a:xfrm rot="10800000">
                <a:off x="13038" y="8461"/>
                <a:ext cx="3179" cy="1283"/>
              </a:xfrm>
              <a:prstGeom prst="wedgeRoundRectCallout">
                <a:avLst>
                  <a:gd name="adj1" fmla="val 20142"/>
                  <a:gd name="adj2" fmla="val 670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8" name="对象 107"/>
              <p:cNvGraphicFramePr/>
              <p:nvPr/>
            </p:nvGraphicFramePr>
            <p:xfrm>
              <a:off x="14937" y="8437"/>
              <a:ext cx="1134" cy="1247"/>
            </p:xfrm>
            <a:graphic>
              <a:graphicData uri="http://schemas.openxmlformats.org/presentationml/2006/ole">
                <mc:AlternateContent xmlns:mc="http://schemas.openxmlformats.org/markup-compatibility/2006">
                  <mc:Choice xmlns:v="urn:schemas-microsoft-com:vml" Requires="v">
                    <p:oleObj spid="_x0000_s5250" name="" r:id="rId1" imgW="560705" imgH="668655" progId="Visio.Drawing.15">
                      <p:embed/>
                    </p:oleObj>
                  </mc:Choice>
                  <mc:Fallback>
                    <p:oleObj name="" r:id="rId1" imgW="560705" imgH="668655" progId="Visio.Drawing.15">
                      <p:embed/>
                      <p:pic>
                        <p:nvPicPr>
                          <p:cNvPr id="0" name="图片 50"/>
                          <p:cNvPicPr/>
                          <p:nvPr/>
                        </p:nvPicPr>
                        <p:blipFill>
                          <a:blip r:embed="rId2"/>
                          <a:stretch>
                            <a:fillRect/>
                          </a:stretch>
                        </p:blipFill>
                        <p:spPr>
                          <a:xfrm>
                            <a:off x="14937" y="8437"/>
                            <a:ext cx="1134" cy="1247"/>
                          </a:xfrm>
                          <a:prstGeom prst="rect">
                            <a:avLst/>
                          </a:prstGeom>
                        </p:spPr>
                      </p:pic>
                    </p:oleObj>
                  </mc:Fallback>
                </mc:AlternateContent>
              </a:graphicData>
            </a:graphic>
          </p:graphicFrame>
          <p:graphicFrame>
            <p:nvGraphicFramePr>
              <p:cNvPr id="110" name="对象 109"/>
              <p:cNvGraphicFramePr/>
              <p:nvPr/>
            </p:nvGraphicFramePr>
            <p:xfrm>
              <a:off x="13216" y="8560"/>
              <a:ext cx="532" cy="604"/>
            </p:xfrm>
            <a:graphic>
              <a:graphicData uri="http://schemas.openxmlformats.org/presentationml/2006/ole">
                <mc:AlternateContent xmlns:mc="http://schemas.openxmlformats.org/markup-compatibility/2006">
                  <mc:Choice xmlns:v="urn:schemas-microsoft-com:vml" Requires="v">
                    <p:oleObj spid="_x0000_s5251" name="" r:id="rId3" imgW="383540" imgH="432435" progId="Visio.Drawing.15">
                      <p:embed/>
                    </p:oleObj>
                  </mc:Choice>
                  <mc:Fallback>
                    <p:oleObj name="" r:id="rId3" imgW="383540" imgH="432435" progId="Visio.Drawing.15">
                      <p:embed/>
                      <p:pic>
                        <p:nvPicPr>
                          <p:cNvPr id="0" name="图片 30"/>
                          <p:cNvPicPr/>
                          <p:nvPr/>
                        </p:nvPicPr>
                        <p:blipFill>
                          <a:blip r:embed="rId4"/>
                          <a:stretch>
                            <a:fillRect/>
                          </a:stretch>
                        </p:blipFill>
                        <p:spPr>
                          <a:xfrm>
                            <a:off x="13216" y="8560"/>
                            <a:ext cx="532" cy="604"/>
                          </a:xfrm>
                          <a:prstGeom prst="rect">
                            <a:avLst/>
                          </a:prstGeom>
                        </p:spPr>
                      </p:pic>
                    </p:oleObj>
                  </mc:Fallback>
                </mc:AlternateContent>
              </a:graphicData>
            </a:graphic>
          </p:graphicFrame>
          <p:sp>
            <p:nvSpPr>
              <p:cNvPr id="113" name="文本框 112"/>
              <p:cNvSpPr txBox="1"/>
              <p:nvPr/>
            </p:nvSpPr>
            <p:spPr>
              <a:xfrm>
                <a:off x="13038" y="9164"/>
                <a:ext cx="1799" cy="537"/>
              </a:xfrm>
              <a:prstGeom prst="rect">
                <a:avLst/>
              </a:prstGeom>
              <a:noFill/>
            </p:spPr>
            <p:txBody>
              <a:bodyPr wrap="square" rtlCol="0">
                <a:spAutoFit/>
              </a:bodyPr>
              <a:lstStyle/>
              <a:p>
                <a:pPr algn="ctr"/>
                <a:r>
                  <a:rPr lang="en-US" altLang="zh-CN" sz="2000">
                    <a:latin typeface="Arial" panose="020B0604020202020204" pitchFamily="34" charset="0"/>
                    <a:cs typeface="Arial" panose="020B0604020202020204" pitchFamily="34" charset="0"/>
                  </a:rPr>
                  <a:t>Attackers</a:t>
                </a:r>
                <a:endParaRPr lang="en-US" altLang="zh-CN" sz="2000">
                  <a:latin typeface="Arial" panose="020B0604020202020204" pitchFamily="34" charset="0"/>
                  <a:cs typeface="Arial" panose="020B0604020202020204" pitchFamily="34" charset="0"/>
                </a:endParaRPr>
              </a:p>
            </p:txBody>
          </p:sp>
        </p:grpSp>
        <p:graphicFrame>
          <p:nvGraphicFramePr>
            <p:cNvPr id="114" name="对象 113"/>
            <p:cNvGraphicFramePr/>
            <p:nvPr/>
          </p:nvGraphicFramePr>
          <p:xfrm>
            <a:off x="4378" y="7604"/>
            <a:ext cx="532" cy="604"/>
          </p:xfrm>
          <a:graphic>
            <a:graphicData uri="http://schemas.openxmlformats.org/presentationml/2006/ole">
              <mc:AlternateContent xmlns:mc="http://schemas.openxmlformats.org/markup-compatibility/2006">
                <mc:Choice xmlns:v="urn:schemas-microsoft-com:vml" Requires="v">
                  <p:oleObj spid="_x0000_s5252" name="" r:id="rId5" imgW="383540" imgH="432435" progId="Visio.Drawing.15">
                    <p:embed/>
                  </p:oleObj>
                </mc:Choice>
                <mc:Fallback>
                  <p:oleObj name="" r:id="rId5" imgW="383540" imgH="432435" progId="Visio.Drawing.15">
                    <p:embed/>
                    <p:pic>
                      <p:nvPicPr>
                        <p:cNvPr id="0" name="图片 30"/>
                        <p:cNvPicPr/>
                        <p:nvPr/>
                      </p:nvPicPr>
                      <p:blipFill>
                        <a:blip r:embed="rId4"/>
                        <a:stretch>
                          <a:fillRect/>
                        </a:stretch>
                      </p:blipFill>
                      <p:spPr>
                        <a:xfrm>
                          <a:off x="4378" y="7604"/>
                          <a:ext cx="532" cy="604"/>
                        </a:xfrm>
                        <a:prstGeom prst="rect">
                          <a:avLst/>
                        </a:prstGeom>
                      </p:spPr>
                    </p:pic>
                  </p:oleObj>
                </mc:Fallback>
              </mc:AlternateContent>
            </a:graphicData>
          </a:graphic>
        </p:graphicFrame>
        <p:sp>
          <p:nvSpPr>
            <p:cNvPr id="116" name="文本框 115"/>
            <p:cNvSpPr txBox="1"/>
            <p:nvPr/>
          </p:nvSpPr>
          <p:spPr>
            <a:xfrm>
              <a:off x="3685" y="7481"/>
              <a:ext cx="922" cy="620"/>
            </a:xfrm>
            <a:prstGeom prst="rect">
              <a:avLst/>
            </a:prstGeom>
            <a:noFill/>
          </p:spPr>
          <p:txBody>
            <a:bodyPr wrap="square" rtlCol="0">
              <a:spAutoFit/>
            </a:bodyPr>
            <a:lstStyle/>
            <a:p>
              <a:pPr algn="ctr"/>
              <a:r>
                <a:rPr lang="en-US" altLang="zh-CN" sz="2400">
                  <a:latin typeface="Arial" panose="020B0604020202020204" pitchFamily="34" charset="0"/>
                  <a:cs typeface="Arial" panose="020B0604020202020204" pitchFamily="34" charset="0"/>
                </a:rPr>
                <a:t>...</a:t>
              </a:r>
              <a:endParaRPr lang="en-US" altLang="zh-CN" sz="2400">
                <a:latin typeface="Arial" panose="020B0604020202020204" pitchFamily="34" charset="0"/>
                <a:cs typeface="Arial" panose="020B0604020202020204" pitchFamily="34" charset="0"/>
              </a:endParaRPr>
            </a:p>
          </p:txBody>
        </p:sp>
        <p:grpSp>
          <p:nvGrpSpPr>
            <p:cNvPr id="117" name="组合 116"/>
            <p:cNvGrpSpPr/>
            <p:nvPr/>
          </p:nvGrpSpPr>
          <p:grpSpPr>
            <a:xfrm>
              <a:off x="4111" y="5725"/>
              <a:ext cx="1503" cy="613"/>
              <a:chOff x="11502" y="9459"/>
              <a:chExt cx="1503" cy="613"/>
            </a:xfrm>
          </p:grpSpPr>
          <p:cxnSp>
            <p:nvCxnSpPr>
              <p:cNvPr id="118" name="直接箭头连接符 117"/>
              <p:cNvCxnSpPr/>
              <p:nvPr/>
            </p:nvCxnSpPr>
            <p:spPr>
              <a:xfrm flipV="1">
                <a:off x="11518" y="9757"/>
                <a:ext cx="1471" cy="17"/>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H="1" flipV="1">
                <a:off x="11502" y="9460"/>
                <a:ext cx="16" cy="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H="1" flipV="1">
                <a:off x="12989" y="9459"/>
                <a:ext cx="16" cy="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21" name="文本框 120"/>
                <p:cNvSpPr txBox="1"/>
                <p:nvPr/>
              </p:nvSpPr>
              <p:spPr>
                <a:xfrm>
                  <a:off x="4548" y="5526"/>
                  <a:ext cx="638" cy="53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rPr>
                          <m:t>𝐼</m:t>
                        </m:r>
                      </m:oMath>
                    </m:oMathPara>
                  </a14:m>
                  <a:endParaRPr lang="en-US" altLang="zh-CN" sz="2000" i="1">
                    <a:latin typeface="Cambria Math" panose="02040503050406030204" charset="0"/>
                    <a:cs typeface="Cambria Math" panose="02040503050406030204" charset="0"/>
                  </a:endParaRPr>
                </a:p>
              </p:txBody>
            </p:sp>
          </mc:Choice>
          <mc:Fallback>
            <p:sp>
              <p:nvSpPr>
                <p:cNvPr id="121" name="文本框 120"/>
                <p:cNvSpPr txBox="1">
                  <a:spLocks noRot="1" noChangeAspect="1" noMove="1" noResize="1" noEditPoints="1" noAdjustHandles="1" noChangeArrowheads="1" noChangeShapeType="1" noTextEdit="1"/>
                </p:cNvSpPr>
                <p:nvPr/>
              </p:nvSpPr>
              <p:spPr>
                <a:xfrm>
                  <a:off x="4548" y="5526"/>
                  <a:ext cx="638" cy="537"/>
                </a:xfrm>
                <a:prstGeom prst="rect">
                  <a:avLst/>
                </a:prstGeom>
                <a:blipFill rotWithShape="1">
                  <a:blip r:embed="rId6"/>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5" name="内容占位符 4"/>
              <p:cNvSpPr>
                <a:spLocks noGrp="1"/>
              </p:cNvSpPr>
              <p:nvPr>
                <p:ph idx="1"/>
              </p:nvPr>
            </p:nvSpPr>
            <p:spPr>
              <a:xfrm>
                <a:off x="749935" y="1421130"/>
                <a:ext cx="11257280" cy="2360295"/>
              </a:xfrm>
            </p:spPr>
            <p:txBody>
              <a:bodyPr>
                <a:noAutofit/>
              </a:bodyPr>
              <a:lstStyle/>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Motivation: a ‘smart’ attacker</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u="sng" dirty="0">
                    <a:solidFill>
                      <a:srgbClr val="FF0000"/>
                    </a:solidFill>
                    <a:latin typeface="Arial" panose="020B0604020202020204" pitchFamily="34" charset="0"/>
                    <a:cs typeface="Arial" panose="020B0604020202020204" pitchFamily="34" charset="0"/>
                  </a:rPr>
                  <a:t>Low cost</a:t>
                </a:r>
                <a:r>
                  <a:rPr lang="en-US" altLang="zh-CN" sz="2000" dirty="0">
                    <a:latin typeface="Arial" panose="020B0604020202020204" pitchFamily="34" charset="0"/>
                    <a:cs typeface="Arial" panose="020B0604020202020204" pitchFamily="34" charset="0"/>
                  </a:rPr>
                  <a:t>: bounded number of attacks.</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u="sng" dirty="0">
                    <a:solidFill>
                      <a:srgbClr val="FF0000"/>
                    </a:solidFill>
                    <a:latin typeface="Arial" panose="020B0604020202020204" pitchFamily="34" charset="0"/>
                    <a:cs typeface="Arial" panose="020B0604020202020204" pitchFamily="34" charset="0"/>
                  </a:rPr>
                  <a:t>Stealthy</a:t>
                </a:r>
                <a:endParaRPr lang="en-US" altLang="zh-CN" sz="2000"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u="sng" dirty="0">
                    <a:solidFill>
                      <a:srgbClr val="FF0000"/>
                    </a:solidFill>
                    <a:latin typeface="Arial" panose="020B0604020202020204" pitchFamily="34" charset="0"/>
                    <a:cs typeface="Arial" panose="020B0604020202020204" pitchFamily="34" charset="0"/>
                  </a:rPr>
                  <a:t>Unexpectable behavior</a:t>
                </a:r>
                <a:r>
                  <a:rPr lang="en-US" altLang="zh-CN" dirty="0">
                    <a:latin typeface="Arial" panose="020B0604020202020204" pitchFamily="34" charset="0"/>
                    <a:cs typeface="Arial" panose="020B0604020202020204" pitchFamily="34" charset="0"/>
                  </a:rPr>
                  <a:t> (on-off </a:t>
                </a:r>
                <a:r>
                  <a:rPr lang="en-US" altLang="zh-CN" dirty="0" err="1">
                    <a:latin typeface="Arial" panose="020B0604020202020204" pitchFamily="34" charset="0"/>
                    <a:cs typeface="Arial" panose="020B0604020202020204" pitchFamily="34" charset="0"/>
                  </a:rPr>
                  <a:t>intervel</a:t>
                </a:r>
                <a:r>
                  <a:rPr lang="en-US" altLang="zh-CN" dirty="0">
                    <a:latin typeface="Arial" panose="020B0604020202020204" pitchFamily="34" charset="0"/>
                    <a:cs typeface="Arial" panose="020B0604020202020204" pitchFamily="34" charset="0"/>
                  </a:rPr>
                  <a:t> </a:t>
                </a:r>
                <a14:m>
                  <m:oMath xmlns:m="http://schemas.openxmlformats.org/officeDocument/2006/math">
                    <m:r>
                      <a:rPr lang="en-US" altLang="zh-CN" i="1">
                        <a:latin typeface="Cambria Math" panose="02040503050406030204" charset="0"/>
                        <a:cs typeface="Cambria Math" panose="02040503050406030204" charset="0"/>
                      </a:rPr>
                      <m:t>𝐼</m:t>
                    </m:r>
                  </m:oMath>
                </a14:m>
                <a:r>
                  <a:rPr lang="en-US" altLang="zh-CN" dirty="0">
                    <a:latin typeface="Arial" panose="020B0604020202020204" pitchFamily="34" charset="0"/>
                    <a:cs typeface="Arial" panose="020B0604020202020204" pitchFamily="34" charset="0"/>
                  </a:rPr>
                  <a:t>): behave normally and maliciously alternatively</a:t>
                </a:r>
                <a:endParaRPr lang="en-US" altLang="zh-CN"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u="sng" dirty="0">
                    <a:solidFill>
                      <a:srgbClr val="FF0000"/>
                    </a:solidFill>
                    <a:latin typeface="Arial" panose="020B0604020202020204" pitchFamily="34" charset="0"/>
                    <a:cs typeface="Arial" panose="020B0604020202020204" pitchFamily="34" charset="0"/>
                  </a:rPr>
                  <a:t>Undetectable poisoned model</a:t>
                </a:r>
                <a:r>
                  <a:rPr lang="en-US" altLang="zh-CN" dirty="0">
                    <a:latin typeface="Arial" panose="020B0604020202020204" pitchFamily="34" charset="0"/>
                    <a:cs typeface="Arial" panose="020B0604020202020204" pitchFamily="34" charset="0"/>
                  </a:rPr>
                  <a:t>: manage to make the poisoned model </a:t>
                </a:r>
                <a:r>
                  <a:rPr lang="en-US" altLang="zh-CN" dirty="0" err="1">
                    <a:latin typeface="Arial" panose="020B0604020202020204" pitchFamily="34" charset="0"/>
                    <a:cs typeface="Arial" panose="020B0604020202020204" pitchFamily="34" charset="0"/>
                  </a:rPr>
                  <a:t>unconspicuous</a:t>
                </a:r>
                <a:endParaRPr lang="en-US" altLang="zh-CN" dirty="0">
                  <a:latin typeface="Arial" panose="020B0604020202020204" pitchFamily="34" charset="0"/>
                  <a:cs typeface="Arial" panose="020B0604020202020204" pitchFamily="34" charset="0"/>
                </a:endParaRPr>
              </a:p>
              <a:p>
                <a:pPr lvl="2">
                  <a:buClr>
                    <a:srgbClr val="000000"/>
                  </a:buClr>
                  <a:buSzPct val="85000"/>
                  <a:buFont typeface="Wingdings" panose="05000000000000000000" pitchFamily="2" charset="2"/>
                  <a:buChar char="l"/>
                </a:pPr>
                <a:r>
                  <a:rPr lang="en-US" altLang="zh-CN" u="sng" dirty="0">
                    <a:solidFill>
                      <a:srgbClr val="FF0000"/>
                    </a:solidFill>
                    <a:latin typeface="Arial" panose="020B0604020202020204" pitchFamily="34" charset="0"/>
                    <a:cs typeface="Arial" panose="020B0604020202020204" pitchFamily="34" charset="0"/>
                  </a:rPr>
                  <a:t>Collusion</a:t>
                </a:r>
                <a:r>
                  <a:rPr lang="en-US" altLang="zh-CN" dirty="0">
                    <a:latin typeface="Arial" panose="020B0604020202020204" pitchFamily="34" charset="0"/>
                    <a:cs typeface="Arial" panose="020B0604020202020204" pitchFamily="34" charset="0"/>
                  </a:rPr>
                  <a:t> (the number of attackers): collude with some attackers to share risk</a:t>
                </a:r>
                <a:endParaRPr lang="en-US" altLang="zh-CN" dirty="0">
                  <a:latin typeface="Arial" panose="020B0604020202020204" pitchFamily="34" charset="0"/>
                  <a:cs typeface="Arial" panose="020B0604020202020204" pitchFamily="34" charset="0"/>
                </a:endParaRPr>
              </a:p>
              <a:p>
                <a:pPr lvl="1">
                  <a:buClr>
                    <a:srgbClr val="5B9BD5"/>
                  </a:buClr>
                  <a:buSzPct val="50000"/>
                  <a:buFont typeface="Wingdings" panose="05000000000000000000" charset="0"/>
                  <a:buChar char="n"/>
                </a:pPr>
                <a:endParaRPr lang="en-US" altLang="zh-CN" dirty="0">
                  <a:latin typeface="Arial" panose="020B0604020202020204" pitchFamily="34" charset="0"/>
                  <a:cs typeface="Arial" panose="020B0604020202020204" pitchFamily="34" charset="0"/>
                </a:endParaRPr>
              </a:p>
            </p:txBody>
          </p:sp>
        </mc:Choice>
        <mc:Fallback>
          <p:sp>
            <p:nvSpPr>
              <p:cNvPr id="5" name="内容占位符 4"/>
              <p:cNvSpPr>
                <a:spLocks noRot="1" noChangeAspect="1" noMove="1" noResize="1" noEditPoints="1" noAdjustHandles="1" noChangeArrowheads="1" noChangeShapeType="1" noTextEdit="1"/>
              </p:cNvSpPr>
              <p:nvPr>
                <p:ph idx="1"/>
              </p:nvPr>
            </p:nvSpPr>
            <p:spPr>
              <a:xfrm>
                <a:off x="749935" y="1421130"/>
                <a:ext cx="11257280" cy="2360295"/>
              </a:xfrm>
              <a:blipFill rotWithShape="1">
                <a:blip r:embed="rId7"/>
                <a:stretch>
                  <a:fillRect b="-1749"/>
                </a:stretch>
              </a:blipFill>
            </p:spPr>
            <p:txBody>
              <a:bodyPr/>
              <a:lstStyle/>
              <a:p>
                <a:r>
                  <a:rPr lang="zh-CN" altLang="en-US">
                    <a:noFill/>
                  </a:rPr>
                  <a:t> </a:t>
                </a:r>
              </a:p>
            </p:txBody>
          </p:sp>
        </mc:Fallback>
      </mc:AlternateContent>
      <p:sp>
        <p:nvSpPr>
          <p:cNvPr id="3" name="内容占位符 4"/>
          <p:cNvSpPr>
            <a:spLocks noGrp="1"/>
          </p:cNvSpPr>
          <p:nvPr/>
        </p:nvSpPr>
        <p:spPr>
          <a:xfrm>
            <a:off x="838200" y="3765550"/>
            <a:ext cx="11257280" cy="72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buSzPct val="85000"/>
              <a:buFont typeface="Wingdings" panose="05000000000000000000" charset="0"/>
              <a:buChar char="n"/>
            </a:pPr>
            <a:r>
              <a:rPr lang="en-US" altLang="zh-CN" sz="2000" u="sng" dirty="0">
                <a:solidFill>
                  <a:srgbClr val="FF0000"/>
                </a:solidFill>
                <a:latin typeface="Arial" panose="020B0604020202020204" pitchFamily="34" charset="0"/>
                <a:cs typeface="Arial" panose="020B0604020202020204" pitchFamily="34" charset="0"/>
              </a:rPr>
              <a:t>OMBA</a:t>
            </a:r>
            <a:r>
              <a:rPr lang="en-US" altLang="zh-CN" sz="2000" dirty="0">
                <a:latin typeface="Arial" panose="020B0604020202020204" pitchFamily="34" charset="0"/>
                <a:cs typeface="Arial" panose="020B0604020202020204" pitchFamily="34" charset="0"/>
              </a:rPr>
              <a:t>: a</a:t>
            </a:r>
            <a:r>
              <a:rPr lang="en-US" altLang="zh-CN" sz="2000" dirty="0">
                <a:solidFill>
                  <a:schemeClr val="tx1"/>
                </a:solidFill>
                <a:latin typeface="Arial" panose="020B0604020202020204" pitchFamily="34" charset="0"/>
                <a:cs typeface="Arial" panose="020B0604020202020204" pitchFamily="34" charset="0"/>
                <a:sym typeface="+mn-ea"/>
              </a:rPr>
              <a:t> new “crack on the fence”</a:t>
            </a:r>
            <a:r>
              <a:rPr lang="en-US" altLang="zh-CN" sz="2000" dirty="0">
                <a:latin typeface="Arial" panose="020B0604020202020204" pitchFamily="34" charset="0"/>
                <a:cs typeface="Arial" panose="020B0604020202020204" pitchFamily="34" charset="0"/>
              </a:rPr>
              <a:t> </a:t>
            </a:r>
            <a:endParaRPr lang="zh-CN" altLang="en-US" sz="2000" dirty="0">
              <a:latin typeface="Arial" panose="020B0604020202020204" pitchFamily="34" charset="0"/>
              <a:cs typeface="Arial" panose="020B0604020202020204" pitchFamily="34" charset="0"/>
            </a:endParaRPr>
          </a:p>
        </p:txBody>
      </p:sp>
      <p:pic>
        <p:nvPicPr>
          <p:cNvPr id="4" name="图片 3" descr="fence-clipart-park-fence-16"/>
          <p:cNvPicPr>
            <a:picLocks noChangeAspect="1"/>
          </p:cNvPicPr>
          <p:nvPr/>
        </p:nvPicPr>
        <p:blipFill>
          <a:blip r:embed="rId8"/>
          <a:stretch>
            <a:fillRect/>
          </a:stretch>
        </p:blipFill>
        <p:spPr>
          <a:xfrm>
            <a:off x="1952625" y="4899025"/>
            <a:ext cx="2783840" cy="1226820"/>
          </a:xfrm>
          <a:prstGeom prst="rect">
            <a:avLst/>
          </a:prstGeom>
        </p:spPr>
      </p:pic>
      <p:pic>
        <p:nvPicPr>
          <p:cNvPr id="6" name="图片 5" descr="winfo-icon-搜索_爱给网_aigei_com"/>
          <p:cNvPicPr>
            <a:picLocks noChangeAspect="1"/>
          </p:cNvPicPr>
          <p:nvPr/>
        </p:nvPicPr>
        <p:blipFill>
          <a:blip r:embed="rId9"/>
          <a:stretch>
            <a:fillRect/>
          </a:stretch>
        </p:blipFill>
        <p:spPr>
          <a:xfrm>
            <a:off x="3542030" y="5374640"/>
            <a:ext cx="751205" cy="751205"/>
          </a:xfrm>
          <a:prstGeom prst="rect">
            <a:avLst/>
          </a:prstGeom>
          <a:noFill/>
          <a:ln w="28575" cmpd="sng">
            <a:noFill/>
            <a:prstDash val="soli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lstStyle/>
          <a:p>
            <a:r>
              <a:rPr lang="en-US" altLang="zh-CN" sz="3200">
                <a:latin typeface="Arial" panose="020B0604020202020204" pitchFamily="34" charset="0"/>
                <a:cs typeface="Arial" panose="020B0604020202020204" pitchFamily="34" charset="0"/>
                <a:sym typeface="+mn-ea"/>
              </a:rPr>
              <a:t>Observation#1: </a:t>
            </a:r>
            <a:r>
              <a:rPr lang="en-US" altLang="zh-CN" sz="3200">
                <a:solidFill>
                  <a:schemeClr val="tx1"/>
                </a:solidFill>
                <a:latin typeface="Arial" panose="020B0604020202020204" pitchFamily="34" charset="0"/>
                <a:cs typeface="Arial" panose="020B0604020202020204" pitchFamily="34" charset="0"/>
                <a:sym typeface="+mn-ea"/>
              </a:rPr>
              <a:t>Attack Effectiveness Analysis</a:t>
            </a:r>
            <a:r>
              <a:rPr lang="en-US" altLang="zh-CN" sz="3200">
                <a:solidFill>
                  <a:schemeClr val="tx1"/>
                </a:solidFill>
                <a:latin typeface="Arial" panose="020B0604020202020204" pitchFamily="34" charset="0"/>
                <a:cs typeface="Arial" panose="020B0604020202020204" pitchFamily="34" charset="0"/>
              </a:rPr>
              <a:t> on OMBA</a:t>
            </a:r>
            <a:endParaRPr lang="en-US" altLang="zh-CN" sz="3200">
              <a:solidFill>
                <a:schemeClr val="tx1"/>
              </a:solidFill>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421765"/>
            <a:ext cx="10584815" cy="2355215"/>
          </a:xfrm>
        </p:spPr>
        <p:txBody>
          <a:bodyPr/>
          <a:lstStyle/>
          <a:p>
            <a:pPr>
              <a:buClr>
                <a:srgbClr val="5B9BD5"/>
              </a:buClr>
              <a:buSzPct val="50000"/>
              <a:buFont typeface="Wingdings" panose="05000000000000000000" charset="0"/>
              <a:buChar char="n"/>
            </a:pPr>
            <a:endParaRPr lang="en-US" altLang="zh-CN" sz="240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40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custDataLst>
              <p:tags r:id="rId1"/>
            </p:custDataLst>
          </p:nvPr>
        </p:nvPicPr>
        <p:blipFill>
          <a:blip r:embed="rId2"/>
          <a:stretch>
            <a:fillRect/>
          </a:stretch>
        </p:blipFill>
        <p:spPr>
          <a:xfrm>
            <a:off x="1024255" y="1918335"/>
            <a:ext cx="5044586" cy="3168000"/>
          </a:xfrm>
          <a:prstGeom prst="rect">
            <a:avLst/>
          </a:prstGeom>
        </p:spPr>
      </p:pic>
      <p:sp>
        <p:nvSpPr>
          <p:cNvPr id="5" name="文本框 4"/>
          <p:cNvSpPr txBox="1"/>
          <p:nvPr/>
        </p:nvSpPr>
        <p:spPr>
          <a:xfrm>
            <a:off x="6581775" y="1996440"/>
            <a:ext cx="4553585" cy="2861310"/>
          </a:xfrm>
          <a:prstGeom prst="rect">
            <a:avLst/>
          </a:prstGeom>
          <a:noFill/>
        </p:spPr>
        <p:txBody>
          <a:bodyPr wrap="square" rtlCol="0">
            <a:spAutoFit/>
          </a:bodyPr>
          <a:lstStyle/>
          <a:p>
            <a:pPr indent="0">
              <a:buClr>
                <a:srgbClr val="000000"/>
              </a:buClr>
              <a:buSzPct val="50000"/>
              <a:buFont typeface="Wingdings" panose="05000000000000000000" charset="0"/>
              <a:buNone/>
            </a:pPr>
            <a:r>
              <a:rPr lang="en-US" altLang="zh-CN" sz="2000">
                <a:latin typeface="Arial" panose="020B0604020202020204" pitchFamily="34" charset="0"/>
                <a:cs typeface="Arial" panose="020B0604020202020204" pitchFamily="34" charset="0"/>
              </a:rPr>
              <a:t>Evaluation setup</a:t>
            </a:r>
            <a:endParaRPr lang="en-US" altLang="zh-CN" sz="2000">
              <a:latin typeface="Arial" panose="020B0604020202020204" pitchFamily="34" charset="0"/>
              <a:cs typeface="Arial" panose="020B0604020202020204" pitchFamily="34" charset="0"/>
            </a:endParaRPr>
          </a:p>
          <a:p>
            <a:pPr marL="342900" indent="-342900">
              <a:buClr>
                <a:srgbClr val="000000"/>
              </a:buClr>
              <a:buSzPct val="50000"/>
              <a:buFont typeface="Wingdings" panose="05000000000000000000" charset="0"/>
              <a:buChar char="n"/>
            </a:pPr>
            <a:r>
              <a:rPr lang="en-US" altLang="zh-CN" sz="2000">
                <a:latin typeface="Arial" panose="020B0604020202020204" pitchFamily="34" charset="0"/>
                <a:cs typeface="Arial" panose="020B0604020202020204" pitchFamily="34" charset="0"/>
              </a:rPr>
              <a:t>MNIST dataset</a:t>
            </a:r>
            <a:endParaRPr lang="en-US" altLang="zh-CN" sz="2000">
              <a:latin typeface="Arial" panose="020B0604020202020204" pitchFamily="34" charset="0"/>
              <a:cs typeface="Arial" panose="020B0604020202020204" pitchFamily="34" charset="0"/>
            </a:endParaRPr>
          </a:p>
          <a:p>
            <a:pPr marL="342900" indent="-342900">
              <a:buClr>
                <a:srgbClr val="000000"/>
              </a:buClr>
              <a:buSzPct val="50000"/>
              <a:buFont typeface="Wingdings" panose="05000000000000000000" charset="0"/>
              <a:buChar char="n"/>
            </a:pPr>
            <a:r>
              <a:rPr lang="en-US" altLang="zh-CN" sz="2000">
                <a:latin typeface="Arial" panose="020B0604020202020204" pitchFamily="34" charset="0"/>
                <a:cs typeface="Arial" panose="020B0604020202020204" pitchFamily="34" charset="0"/>
              </a:rPr>
              <a:t>Aggregation algorithm: FedAvg</a:t>
            </a:r>
            <a:endParaRPr lang="en-US" altLang="zh-CN" sz="2000">
              <a:latin typeface="Arial" panose="020B0604020202020204" pitchFamily="34" charset="0"/>
              <a:cs typeface="Arial" panose="020B0604020202020204" pitchFamily="34" charset="0"/>
            </a:endParaRPr>
          </a:p>
          <a:p>
            <a:pPr marL="342900" indent="-342900">
              <a:buClr>
                <a:srgbClr val="000000"/>
              </a:buClr>
              <a:buSzPct val="50000"/>
              <a:buFont typeface="Wingdings" panose="05000000000000000000" charset="0"/>
              <a:buChar char="n"/>
            </a:pPr>
            <a:r>
              <a:rPr lang="en-US" altLang="zh-CN" sz="2000">
                <a:latin typeface="Arial" panose="020B0604020202020204" pitchFamily="34" charset="0"/>
                <a:cs typeface="Arial" panose="020B0604020202020204" pitchFamily="34" charset="0"/>
              </a:rPr>
              <a:t>Total 100 participants, 10% of them are selected each round</a:t>
            </a:r>
            <a:endParaRPr lang="en-US" altLang="zh-CN" sz="2000">
              <a:latin typeface="Arial" panose="020B0604020202020204" pitchFamily="34" charset="0"/>
              <a:cs typeface="Arial" panose="020B0604020202020204" pitchFamily="34" charset="0"/>
            </a:endParaRPr>
          </a:p>
          <a:p>
            <a:pPr marL="342900" indent="-342900">
              <a:buClr>
                <a:srgbClr val="000000"/>
              </a:buClr>
              <a:buSzPct val="50000"/>
              <a:buFont typeface="Wingdings" panose="05000000000000000000" charset="0"/>
              <a:buChar char="n"/>
            </a:pPr>
            <a:r>
              <a:rPr lang="en-US" altLang="zh-CN" sz="2000">
                <a:solidFill>
                  <a:srgbClr val="FF0000"/>
                </a:solidFill>
                <a:latin typeface="Arial" panose="020B0604020202020204" pitchFamily="34" charset="0"/>
                <a:cs typeface="Arial" panose="020B0604020202020204" pitchFamily="34" charset="0"/>
              </a:rPr>
              <a:t>Three attackers, on-off interval is 3</a:t>
            </a:r>
            <a:r>
              <a:rPr lang="en-US" altLang="zh-CN" sz="2000">
                <a:latin typeface="Arial" panose="020B0604020202020204" pitchFamily="34" charset="0"/>
                <a:cs typeface="Arial" panose="020B0604020202020204" pitchFamily="34" charset="0"/>
              </a:rPr>
              <a:t>.</a:t>
            </a:r>
            <a:endParaRPr lang="en-US" altLang="zh-CN" sz="2000">
              <a:latin typeface="Arial" panose="020B0604020202020204" pitchFamily="34" charset="0"/>
              <a:cs typeface="Arial" panose="020B0604020202020204" pitchFamily="34" charset="0"/>
            </a:endParaRPr>
          </a:p>
          <a:p>
            <a:pPr marL="342900" indent="-342900">
              <a:buClr>
                <a:srgbClr val="000000"/>
              </a:buClr>
              <a:buSzPct val="50000"/>
              <a:buFont typeface="Wingdings" panose="05000000000000000000" charset="0"/>
              <a:buChar char="n"/>
            </a:pPr>
            <a:r>
              <a:rPr lang="en-US" altLang="zh-CN" sz="2000">
                <a:latin typeface="Arial" panose="020B0604020202020204" pitchFamily="34" charset="0"/>
                <a:cs typeface="Arial" panose="020B0604020202020204" pitchFamily="34" charset="0"/>
              </a:rPr>
              <a:t>Performance on global model</a:t>
            </a:r>
            <a:endParaRPr lang="en-US" altLang="zh-CN" sz="2000">
              <a:latin typeface="Arial" panose="020B0604020202020204" pitchFamily="34" charset="0"/>
              <a:cs typeface="Arial" panose="020B0604020202020204" pitchFamily="34" charset="0"/>
            </a:endParaRPr>
          </a:p>
          <a:p>
            <a:pPr marL="800100" lvl="1" indent="-342900">
              <a:buClr>
                <a:srgbClr val="000000"/>
              </a:buClr>
              <a:buSzPct val="50000"/>
              <a:buFont typeface="Wingdings" panose="05000000000000000000" charset="0"/>
              <a:buChar char="n"/>
            </a:pPr>
            <a:r>
              <a:rPr lang="en-US" altLang="zh-CN" sz="2000">
                <a:latin typeface="Arial" panose="020B0604020202020204" pitchFamily="34" charset="0"/>
                <a:cs typeface="Arial" panose="020B0604020202020204" pitchFamily="34" charset="0"/>
              </a:rPr>
              <a:t>Benign Accuracy</a:t>
            </a:r>
            <a:endParaRPr lang="en-US" altLang="zh-CN" sz="2000">
              <a:latin typeface="Arial" panose="020B0604020202020204" pitchFamily="34" charset="0"/>
              <a:cs typeface="Arial" panose="020B0604020202020204" pitchFamily="34" charset="0"/>
            </a:endParaRPr>
          </a:p>
          <a:p>
            <a:pPr marL="800100" lvl="1" indent="-342900">
              <a:buClr>
                <a:srgbClr val="000000"/>
              </a:buClr>
              <a:buSzPct val="50000"/>
              <a:buFont typeface="Wingdings" panose="05000000000000000000" charset="0"/>
              <a:buChar char="n"/>
            </a:pPr>
            <a:r>
              <a:rPr lang="en-US" altLang="zh-CN" sz="2000">
                <a:latin typeface="Arial" panose="020B0604020202020204" pitchFamily="34" charset="0"/>
                <a:cs typeface="Arial" panose="020B0604020202020204" pitchFamily="34" charset="0"/>
              </a:rPr>
              <a:t>Attack Success Rate</a:t>
            </a:r>
            <a:endParaRPr lang="en-US" altLang="zh-CN" sz="2000">
              <a:latin typeface="Arial" panose="020B0604020202020204" pitchFamily="34" charset="0"/>
              <a:cs typeface="Arial" panose="020B0604020202020204" pitchFamily="34" charset="0"/>
            </a:endParaRPr>
          </a:p>
        </p:txBody>
      </p:sp>
      <p:sp>
        <p:nvSpPr>
          <p:cNvPr id="6" name="文本框 5"/>
          <p:cNvSpPr txBox="1"/>
          <p:nvPr/>
        </p:nvSpPr>
        <p:spPr>
          <a:xfrm>
            <a:off x="946785" y="6003290"/>
            <a:ext cx="10297795"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Attackers can successfully inject the backdoor into the global model by adopting OMBA. </a:t>
            </a:r>
            <a:endParaRPr lang="en-US" altLang="zh-CN" sz="200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latin typeface="Arial" panose="020B0604020202020204" pitchFamily="34" charset="0"/>
                <a:cs typeface="Arial" panose="020B0604020202020204" pitchFamily="34" charset="0"/>
                <a:sym typeface="+mn-ea"/>
              </a:rPr>
              <a:t>Observation#2: </a:t>
            </a:r>
            <a:r>
              <a:rPr lang="en-US" altLang="zh-CN" sz="3200">
                <a:solidFill>
                  <a:schemeClr val="tx1"/>
                </a:solidFill>
                <a:latin typeface="Arial" panose="020B0604020202020204" pitchFamily="34" charset="0"/>
                <a:cs typeface="Arial" panose="020B0604020202020204" pitchFamily="34" charset="0"/>
                <a:sym typeface="+mn-ea"/>
              </a:rPr>
              <a:t>Attack Stealthiness Analysis on OMBA</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3214370"/>
          </a:xfrm>
        </p:spPr>
        <p:txBody>
          <a:bodyPr/>
          <a:lstStyle/>
          <a:p>
            <a:pPr>
              <a:buClr>
                <a:srgbClr val="000000"/>
              </a:buClr>
              <a:buSzPct val="85000"/>
              <a:buFont typeface="Wingdings" panose="05000000000000000000" charset="0"/>
              <a:buChar char="n"/>
            </a:pPr>
            <a:r>
              <a:rPr lang="en-US" altLang="zh-CN" sz="2000" dirty="0">
                <a:latin typeface="Arial" panose="020B0604020202020204" pitchFamily="34" charset="0"/>
                <a:cs typeface="Arial" panose="020B0604020202020204" pitchFamily="34" charset="0"/>
              </a:rPr>
              <a:t> Indistinguishable models (low-level) measured by</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Cosine similarity</a:t>
            </a:r>
            <a:endParaRPr lang="en-US" altLang="zh-CN" sz="2000" dirty="0">
              <a:latin typeface="Arial" panose="020B0604020202020204" pitchFamily="34" charset="0"/>
              <a:cs typeface="Arial" panose="020B0604020202020204" pitchFamily="34" charset="0"/>
            </a:endParaRPr>
          </a:p>
          <a:p>
            <a:pPr lvl="1">
              <a:buClr>
                <a:srgbClr val="000000"/>
              </a:buClr>
              <a:buSzPct val="85000"/>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Euclidean similarity</a:t>
            </a:r>
            <a:endParaRPr lang="en-US" altLang="zh-CN" sz="2000" dirty="0">
              <a:latin typeface="Arial" panose="020B0604020202020204" pitchFamily="34" charset="0"/>
              <a:cs typeface="Arial" panose="020B0604020202020204" pitchFamily="34" charset="0"/>
            </a:endParaRPr>
          </a:p>
          <a:p>
            <a:pPr marL="914400" lvl="2" indent="0">
              <a:buClr>
                <a:srgbClr val="000000"/>
              </a:buClr>
              <a:buSzPct val="50000"/>
              <a:buFont typeface="Wingdings" panose="05000000000000000000" charset="0"/>
              <a:buNone/>
            </a:pPr>
            <a:r>
              <a:rPr lang="en-US" altLang="zh-CN" sz="1710" dirty="0">
                <a:latin typeface="Cambria Math" panose="02040503050406030204" charset="0"/>
                <a:cs typeface="Cambria Math" panose="02040503050406030204" charset="0"/>
              </a:rPr>
              <a:t>		</a:t>
            </a:r>
            <a:endParaRPr lang="en-US" altLang="zh-CN" sz="1710" i="1" dirty="0">
              <a:latin typeface="Cambria Math" panose="02040503050406030204" charset="0"/>
              <a:cs typeface="Cambria Math" panose="02040503050406030204" charset="0"/>
            </a:endParaRPr>
          </a:p>
          <a:p>
            <a:pPr lvl="0">
              <a:buClr>
                <a:srgbClr val="000000"/>
              </a:buClr>
              <a:buSzPct val="85000"/>
              <a:buFont typeface="Wingdings" panose="05000000000000000000" charset="0"/>
              <a:buChar char="n"/>
            </a:pPr>
            <a:r>
              <a:rPr lang="en-US" altLang="zh-CN" sz="2000" dirty="0">
                <a:solidFill>
                  <a:schemeClr val="tx1"/>
                </a:solidFill>
                <a:latin typeface="Arial" panose="020B0604020202020204" pitchFamily="34" charset="0"/>
                <a:cs typeface="Arial" panose="020B0604020202020204" pitchFamily="34" charset="0"/>
              </a:rPr>
              <a:t> Results</a:t>
            </a:r>
            <a:endParaRPr lang="en-US" altLang="zh-CN" sz="2000" dirty="0">
              <a:solidFill>
                <a:schemeClr val="tx1"/>
              </a:solidFill>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dirty="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dirty="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4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46530" y="5828030"/>
            <a:ext cx="8968740" cy="398780"/>
          </a:xfrm>
          <a:prstGeom prst="rect">
            <a:avLst/>
          </a:prstGeom>
          <a:solidFill>
            <a:schemeClr val="bg1">
              <a:lumMod val="85000"/>
            </a:schemeClr>
          </a:solidFill>
        </p:spPr>
        <p:txBody>
          <a:bodyPr wrap="square" rtlCol="0">
            <a:spAutoFit/>
          </a:bodyPr>
          <a:lstStyle/>
          <a:p>
            <a:r>
              <a:rPr lang="en-US" altLang="zh-CN" sz="2000">
                <a:latin typeface="Arial" panose="020B0604020202020204" pitchFamily="34" charset="0"/>
                <a:cs typeface="Arial" panose="020B0604020202020204" pitchFamily="34" charset="0"/>
              </a:rPr>
              <a:t>Hard to distinguish the backdoored models and benign models under OMBA.</a:t>
            </a:r>
            <a:r>
              <a:rPr lang="en-US" altLang="zh-CN">
                <a:latin typeface="Arial" panose="020B0604020202020204" pitchFamily="34" charset="0"/>
                <a:cs typeface="Arial" panose="020B0604020202020204" pitchFamily="34" charset="0"/>
              </a:rPr>
              <a:t> </a:t>
            </a:r>
            <a:endParaRPr lang="en-US" altLang="zh-CN">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1"/>
          <a:stretch>
            <a:fillRect/>
          </a:stretch>
        </p:blipFill>
        <p:spPr>
          <a:xfrm>
            <a:off x="2190750" y="3231515"/>
            <a:ext cx="7480300" cy="23863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32815"/>
          </a:xfrm>
        </p:spPr>
        <p:txBody>
          <a:bodyPr>
            <a:normAutofit/>
          </a:bodyPr>
          <a:lstStyle/>
          <a:p>
            <a:r>
              <a:rPr lang="en-US" altLang="zh-CN" sz="3200">
                <a:solidFill>
                  <a:schemeClr val="tx1"/>
                </a:solidFill>
                <a:latin typeface="Arial" panose="020B0604020202020204" pitchFamily="34" charset="0"/>
                <a:cs typeface="Arial" panose="020B0604020202020204" pitchFamily="34" charset="0"/>
                <a:sym typeface="+mn-ea"/>
              </a:rPr>
              <a:t>Observation#2: Attack Stealthiness Analysis on OMBA</a:t>
            </a:r>
            <a:endParaRPr lang="en-US" altLang="zh-CN" sz="3200">
              <a:solidFill>
                <a:schemeClr val="tx1"/>
              </a:solidFill>
              <a:latin typeface="Arial" panose="020B0604020202020204" pitchFamily="34" charset="0"/>
              <a:cs typeface="Arial" panose="020B0604020202020204" pitchFamily="34" charset="0"/>
              <a:sym typeface="+mn-ea"/>
            </a:endParaRPr>
          </a:p>
        </p:txBody>
      </p:sp>
      <p:sp>
        <p:nvSpPr>
          <p:cNvPr id="3" name="内容占位符 2"/>
          <p:cNvSpPr>
            <a:spLocks noGrp="1"/>
          </p:cNvSpPr>
          <p:nvPr>
            <p:ph idx="1"/>
          </p:nvPr>
        </p:nvSpPr>
        <p:spPr>
          <a:xfrm>
            <a:off x="838200" y="1421765"/>
            <a:ext cx="10584815" cy="2355215"/>
          </a:xfrm>
        </p:spPr>
        <p:txBody>
          <a:bodyPr/>
          <a:lstStyle/>
          <a:p>
            <a:pPr>
              <a:buClr>
                <a:srgbClr val="000000"/>
              </a:buClr>
              <a:buSzPct val="85000"/>
              <a:buFont typeface="Wingdings" panose="05000000000000000000" charset="0"/>
              <a:buChar char="n"/>
            </a:pPr>
            <a:r>
              <a:rPr lang="en-US" altLang="zh-CN" sz="24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Against some </a:t>
            </a:r>
            <a:r>
              <a:rPr lang="en-US" altLang="zh-CN" sz="2000" dirty="0" err="1">
                <a:latin typeface="Arial" panose="020B0604020202020204" pitchFamily="34" charset="0"/>
                <a:cs typeface="Arial" panose="020B0604020202020204" pitchFamily="34" charset="0"/>
              </a:rPr>
              <a:t>SoTA</a:t>
            </a:r>
            <a:r>
              <a:rPr lang="en-US" altLang="zh-CN" sz="2000" dirty="0">
                <a:latin typeface="Arial" panose="020B0604020202020204" pitchFamily="34" charset="0"/>
                <a:cs typeface="Arial" panose="020B0604020202020204" pitchFamily="34" charset="0"/>
              </a:rPr>
              <a:t> defenses (high-level)</a:t>
            </a:r>
            <a:endParaRPr lang="en-US" altLang="zh-CN" sz="2000" dirty="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dirty="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dirty="0">
              <a:latin typeface="Arial" panose="020B0604020202020204" pitchFamily="34" charset="0"/>
              <a:cs typeface="Arial" panose="020B0604020202020204" pitchFamily="34" charset="0"/>
            </a:endParaRPr>
          </a:p>
          <a:p>
            <a:pPr>
              <a:buClr>
                <a:srgbClr val="5B9BD5"/>
              </a:buClr>
              <a:buSzPct val="50000"/>
              <a:buFont typeface="Wingdings" panose="05000000000000000000" charset="0"/>
              <a:buChar char="n"/>
            </a:pPr>
            <a:endParaRPr lang="en-US" altLang="zh-CN" sz="2400" dirty="0">
              <a:latin typeface="Arial" panose="020B0604020202020204" pitchFamily="34" charset="0"/>
              <a:cs typeface="Arial" panose="020B0604020202020204" pitchFamily="34" charset="0"/>
            </a:endParaRPr>
          </a:p>
          <a:p>
            <a:pPr marL="0" indent="0">
              <a:buClr>
                <a:srgbClr val="5B9BD5"/>
              </a:buClr>
              <a:buSzPct val="50000"/>
              <a:buFont typeface="Wingdings" panose="05000000000000000000" charset="0"/>
              <a:buNone/>
            </a:pPr>
            <a:endParaRPr lang="en-US" altLang="zh-CN" sz="2400" dirty="0">
              <a:latin typeface="Arial" panose="020B0604020202020204" pitchFamily="34" charset="0"/>
              <a:cs typeface="Arial" panose="020B0604020202020204" pitchFamily="34" charset="0"/>
            </a:endParaRPr>
          </a:p>
        </p:txBody>
      </p:sp>
      <p:sp>
        <p:nvSpPr>
          <p:cNvPr id="7" name="矩形 6"/>
          <p:cNvSpPr/>
          <p:nvPr/>
        </p:nvSpPr>
        <p:spPr>
          <a:xfrm>
            <a:off x="838200" y="1151255"/>
            <a:ext cx="10584815" cy="75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946785" y="1927860"/>
            <a:ext cx="5040000" cy="3197381"/>
          </a:xfrm>
          <a:prstGeom prst="rect">
            <a:avLst/>
          </a:prstGeom>
        </p:spPr>
      </p:pic>
      <p:pic>
        <p:nvPicPr>
          <p:cNvPr id="5" name="图片 4"/>
          <p:cNvPicPr>
            <a:picLocks noChangeAspect="1"/>
          </p:cNvPicPr>
          <p:nvPr/>
        </p:nvPicPr>
        <p:blipFill>
          <a:blip r:embed="rId2"/>
          <a:stretch>
            <a:fillRect/>
          </a:stretch>
        </p:blipFill>
        <p:spPr>
          <a:xfrm>
            <a:off x="6619240" y="2048510"/>
            <a:ext cx="4345940" cy="2724785"/>
          </a:xfrm>
          <a:prstGeom prst="rect">
            <a:avLst/>
          </a:prstGeom>
        </p:spPr>
      </p:pic>
      <p:sp>
        <p:nvSpPr>
          <p:cNvPr id="6" name="文本框 5"/>
          <p:cNvSpPr txBox="1"/>
          <p:nvPr/>
        </p:nvSpPr>
        <p:spPr>
          <a:xfrm>
            <a:off x="1656080" y="5302885"/>
            <a:ext cx="4087495" cy="398780"/>
          </a:xfrm>
          <a:prstGeom prst="rect">
            <a:avLst/>
          </a:prstGeom>
          <a:noFill/>
        </p:spPr>
        <p:txBody>
          <a:bodyPr wrap="square" rtlCol="0">
            <a:spAutoFit/>
          </a:bodyPr>
          <a:lstStyle/>
          <a:p>
            <a:r>
              <a:rPr lang="en-US" altLang="zh-CN" sz="2000">
                <a:latin typeface="Arial" panose="020B0604020202020204" pitchFamily="34" charset="0"/>
                <a:cs typeface="Arial" panose="020B0604020202020204" pitchFamily="34" charset="0"/>
              </a:rPr>
              <a:t>Statistic-based defense: FedCav</a:t>
            </a:r>
            <a:endParaRPr lang="en-US" altLang="zh-CN" sz="2000">
              <a:latin typeface="Arial" panose="020B0604020202020204" pitchFamily="34" charset="0"/>
              <a:cs typeface="Arial" panose="020B0604020202020204" pitchFamily="34" charset="0"/>
            </a:endParaRPr>
          </a:p>
        </p:txBody>
      </p:sp>
      <p:sp>
        <p:nvSpPr>
          <p:cNvPr id="9" name="文本框 8"/>
          <p:cNvSpPr txBox="1"/>
          <p:nvPr/>
        </p:nvSpPr>
        <p:spPr>
          <a:xfrm>
            <a:off x="6668135" y="5293360"/>
            <a:ext cx="4247515" cy="398780"/>
          </a:xfrm>
          <a:prstGeom prst="rect">
            <a:avLst/>
          </a:prstGeom>
          <a:noFill/>
        </p:spPr>
        <p:txBody>
          <a:bodyPr wrap="square" rtlCol="0">
            <a:spAutoFit/>
          </a:bodyPr>
          <a:lstStyle/>
          <a:p>
            <a:r>
              <a:rPr lang="en-US" altLang="zh-CN" sz="2000">
                <a:latin typeface="Arial" panose="020B0604020202020204" pitchFamily="34" charset="0"/>
                <a:cs typeface="Arial" panose="020B0604020202020204" pitchFamily="34" charset="0"/>
              </a:rPr>
              <a:t>Clustering-based defense: HFLens</a:t>
            </a:r>
            <a:endParaRPr lang="en-US" altLang="zh-CN" sz="2000">
              <a:latin typeface="Arial" panose="020B0604020202020204" pitchFamily="34" charset="0"/>
              <a:cs typeface="Arial" panose="020B0604020202020204" pitchFamily="34" charset="0"/>
            </a:endParaRPr>
          </a:p>
        </p:txBody>
      </p:sp>
      <p:sp>
        <p:nvSpPr>
          <p:cNvPr id="10" name="文本框 9"/>
          <p:cNvSpPr txBox="1"/>
          <p:nvPr/>
        </p:nvSpPr>
        <p:spPr>
          <a:xfrm>
            <a:off x="838200" y="5850255"/>
            <a:ext cx="10873105" cy="398780"/>
          </a:xfrm>
          <a:prstGeom prst="rect">
            <a:avLst/>
          </a:prstGeom>
          <a:solidFill>
            <a:schemeClr val="bg1">
              <a:lumMod val="85000"/>
            </a:schemeClr>
          </a:solidFill>
        </p:spPr>
        <p:txBody>
          <a:bodyPr wrap="square" rtlCol="0">
            <a:spAutoFit/>
          </a:bodyPr>
          <a:lstStyle/>
          <a:p>
            <a:pPr algn="ctr"/>
            <a:r>
              <a:rPr lang="en-US" altLang="zh-CN" sz="2000">
                <a:latin typeface="Arial" panose="020B0604020202020204" pitchFamily="34" charset="0"/>
                <a:cs typeface="Arial" panose="020B0604020202020204" pitchFamily="34" charset="0"/>
              </a:rPr>
              <a:t>Existing SoTA might fail to separate the backdoored models and benign models under OMBA.</a:t>
            </a:r>
            <a:endParaRPr lang="en-US" altLang="zh-CN" sz="2000">
              <a:latin typeface="Arial" panose="020B0604020202020204" pitchFamily="34" charset="0"/>
              <a:cs typeface="Arial" panose="020B0604020202020204" pitchFamily="34" charset="0"/>
            </a:endParaRPr>
          </a:p>
        </p:txBody>
      </p:sp>
      <p:sp>
        <p:nvSpPr>
          <p:cNvPr id="11" name="文本框 10"/>
          <p:cNvSpPr txBox="1"/>
          <p:nvPr/>
        </p:nvSpPr>
        <p:spPr>
          <a:xfrm>
            <a:off x="0" y="6397625"/>
            <a:ext cx="11985625" cy="460375"/>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sym typeface="+mn-ea"/>
              </a:rPr>
              <a:t>[1] Zeng et al., FedCav: Contribution-aware model aggregation on distributed heterogeneous data in federated learning. ICPP 2021</a:t>
            </a:r>
            <a:endParaRPr lang="en-US" altLang="zh-CN" sz="1200">
              <a:latin typeface="Arial" panose="020B0604020202020204" pitchFamily="34" charset="0"/>
              <a:cs typeface="Arial" panose="020B0604020202020204" pitchFamily="34" charset="0"/>
              <a:sym typeface="+mn-ea"/>
            </a:endParaRPr>
          </a:p>
          <a:p>
            <a:r>
              <a:rPr lang="en-US" altLang="zh-CN" sz="1200">
                <a:latin typeface="Arial" panose="020B0604020202020204" pitchFamily="34" charset="0"/>
                <a:cs typeface="Arial" panose="020B0604020202020204" pitchFamily="34" charset="0"/>
              </a:rPr>
              <a:t>[2] Li et al., Inspecting the running process of horizontal federated learning via visual analytics. TVCG 2021</a:t>
            </a:r>
            <a:endParaRPr lang="en-US" altLang="zh-CN" sz="1200">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KSO_WM_UNIT_PLACING_PICTURE_USER_VIEWPORT" val="{&quot;height&quot;:9945,&quot;width&quot;:15840}"/>
</p:tagLst>
</file>

<file path=ppt/tags/tag2.xml><?xml version="1.0" encoding="utf-8"?>
<p:tagLst xmlns:p="http://schemas.openxmlformats.org/presentationml/2006/main">
  <p:tag name="OUTPUTDPI" val="1200"/>
  <p:tag name="ORIGINALHEIGHT" val="870.6412"/>
  <p:tag name="ORIGINALWIDTH" val="4331.458"/>
  <p:tag name="LATEXADDIN" val="\documentclass{article}&#10;\usepackage{amsmath}&#10;\newtheorem{theorem}{Theorem}&#10;\pagestyle{empty}&#10;\begin{document}&#10;&#10;\begin{theorem}[Bounding the difference]&#10; \label{theorem:bounding the difference}&#10;  Assume some attackers $\mathbf{A}^t$ have poisoned the global model $w^T$ by performing several shots in rounds $\mathbf{T}_a$. After mitigating the backdoor, the difference between the repaired model and the `healthy' model can be bounded as &#10;  \begin{equation}&#10;   \begin{aligned}&#10;    0 \leq \vert  w_{healthy}^T - \widehat{w} \vert  \leq \vert \mathbf{T}_a \vert \Delta \overline{w}.&#10;   \end{aligned}&#10;  \end{equation}&#10;\end{theorem}&#10;&#10;&#10;\end{document}"/>
  <p:tag name="IGUANATEXSIZE" val="20"/>
  <p:tag name="IGUANATEXCURSOR" val="74"/>
  <p:tag name="TRANSPARENCY" val="True"/>
  <p:tag name="LATEXENGINEID" val="0"/>
  <p:tag name="TEMPFOLDER" val=".\.\"/>
  <p:tag name="LATEXFORMHEIGHT" val="312"/>
  <p:tag name="LATEXFORMWIDTH" val="384"/>
  <p:tag name="LATEXFORMWRAP" val="True"/>
  <p:tag name="BITMAPVECTOR" val="0"/>
  <p:tag name="KSO_WM_UNIT_PLACING_PICTURE_USER_VIEWPORT" val="{&quot;height&quot;:1891.4409448818897,&quot;width&quot;:8952.146456692913}"/>
</p:tagLst>
</file>

<file path=ppt/tags/tag3.xml><?xml version="1.0" encoding="utf-8"?>
<p:tagLst xmlns:p="http://schemas.openxmlformats.org/presentationml/2006/main">
  <p:tag name="COMMONDATA" val="eyJoZGlkIjoiYjIzM2RhY2YzZDUxMzMwZGQ2ZGMxMjM5MWZkNjNjMDMifQ=="/>
  <p:tag name="KSO_WPP_MARK_KEY" val="596e6998-f5fb-40cc-bf23-125dad8784b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7433</Words>
  <Application>WPS 演示</Application>
  <PresentationFormat>宽屏</PresentationFormat>
  <Paragraphs>385</Paragraphs>
  <Slides>25</Slides>
  <Notes>25</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18</vt:i4>
      </vt:variant>
      <vt:variant>
        <vt:lpstr>幻灯片标题</vt:lpstr>
      </vt:variant>
      <vt:variant>
        <vt:i4>25</vt:i4>
      </vt:variant>
    </vt:vector>
  </HeadingPairs>
  <TitlesOfParts>
    <vt:vector size="55" baseType="lpstr">
      <vt:lpstr>Arial</vt:lpstr>
      <vt:lpstr>宋体</vt:lpstr>
      <vt:lpstr>Wingdings</vt:lpstr>
      <vt:lpstr>华文行楷</vt:lpstr>
      <vt:lpstr>Wingdings</vt:lpstr>
      <vt:lpstr>Cambria Math</vt:lpstr>
      <vt:lpstr>微软雅黑</vt:lpstr>
      <vt:lpstr>Arial Unicode MS</vt:lpstr>
      <vt:lpstr>Calibri</vt:lpstr>
      <vt:lpstr>MS Mincho</vt:lpstr>
      <vt:lpstr>Segoe Print</vt:lpstr>
      <vt:lpstr>Office 主题</vt:lpstr>
      <vt:lpstr>Visio.Drawing.15</vt:lpstr>
      <vt:lpstr>Visio.Drawing.15</vt:lpstr>
      <vt:lpstr>Visio.Drawing.15</vt:lpstr>
      <vt:lpstr>Visio.Drawing.15</vt:lpstr>
      <vt:lpstr>Visio.Drawing.15</vt:lpstr>
      <vt:lpstr>Visio.Drawing.15</vt:lpstr>
      <vt:lpstr>Visio.Drawing.15</vt:lpstr>
      <vt:lpstr>Visio.Drawing.15</vt:lpstr>
      <vt:lpstr>Visio.Drawing.15</vt:lpstr>
      <vt:lpstr>Equation.KSEE3</vt:lpstr>
      <vt:lpstr>Visio.Drawing.15</vt:lpstr>
      <vt:lpstr>Visio.Drawing.15</vt:lpstr>
      <vt:lpstr>Visio.Drawing.15</vt:lpstr>
      <vt:lpstr>Visio.Drawing.15</vt:lpstr>
      <vt:lpstr>Visio.Drawing.15</vt:lpstr>
      <vt:lpstr>Visio.Drawing.15</vt:lpstr>
      <vt:lpstr>Visio.Drawing.15</vt:lpstr>
      <vt:lpstr>Visio.Drawing.15</vt:lpstr>
      <vt:lpstr>Never Too Late:  Tracing and Mitigating Backdoor Attacks in Federated Learning</vt:lpstr>
      <vt:lpstr>A Chinese Idiom</vt:lpstr>
      <vt:lpstr>“The Sheepfold”: Federated Learning</vt:lpstr>
      <vt:lpstr>“The Holes”: Backdoor Attack against Federated Learning</vt:lpstr>
      <vt:lpstr>“The Holes”: Single-shot &amp; Multiple-shot Backdoor Attack</vt:lpstr>
      <vt:lpstr>“A New Hole”: On-off Multi-shot Backdoor Attack (OMBA)</vt:lpstr>
      <vt:lpstr>Observation#1: Attack Effectiveness Analysis on OMBA</vt:lpstr>
      <vt:lpstr>Observation#2: Attack Stealthiness Analysis on OMBA</vt:lpstr>
      <vt:lpstr>Observation#2: Attack Stealthiness Analysis on OMBA</vt:lpstr>
      <vt:lpstr>How to Mitigate OMBA? Proactive or Reactive?</vt:lpstr>
      <vt:lpstr>A Reactive Remedy: Tracing and Mitigating OMBA</vt:lpstr>
      <vt:lpstr>Design Overview</vt:lpstr>
      <vt:lpstr>Identifying Attack Rounds</vt:lpstr>
      <vt:lpstr>Identifying Attackers</vt:lpstr>
      <vt:lpstr>Mitigating backdoor</vt:lpstr>
      <vt:lpstr>Experiments</vt:lpstr>
      <vt:lpstr>Performance Analysis</vt:lpstr>
      <vt:lpstr>Performance Analysis</vt:lpstr>
      <vt:lpstr>Performance Analysis</vt:lpstr>
      <vt:lpstr>Conclusion</vt:lpstr>
      <vt:lpstr>Thank you</vt:lpstr>
      <vt:lpstr>Ablation Study</vt:lpstr>
      <vt:lpstr>More Experiments in OMBA</vt:lpstr>
      <vt:lpstr>More Experiments in OMBA</vt:lpstr>
      <vt:lpstr>More Experiments in OMBA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Never Too Late: Tracing and Mitigating Backdoor Attacks in Federated Learning</dc:title>
  <dc:creator>USER</dc:creator>
  <cp:lastModifiedBy>曾晖</cp:lastModifiedBy>
  <cp:revision>3916</cp:revision>
  <dcterms:created xsi:type="dcterms:W3CDTF">2022-09-14T06:28:00Z</dcterms:created>
  <dcterms:modified xsi:type="dcterms:W3CDTF">2022-09-20T15:33:33Z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162687CD9D334E8C8FCB9C40AFE71861</vt:lpwstr>
  </property>
  <property fmtid="{D5CDD505-2E9C-101B-9397-08002B2CF9AE}" pid="3" name="KSOProductBuildVer">
    <vt:lpwstr>2052-11.1.0.12358</vt:lpwstr>
  </property>
</Properties>
</file>